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328" r:id="rId3"/>
    <p:sldId id="257" r:id="rId4"/>
    <p:sldId id="258" r:id="rId5"/>
    <p:sldId id="260" r:id="rId6"/>
    <p:sldId id="261" r:id="rId7"/>
    <p:sldId id="262" r:id="rId8"/>
    <p:sldId id="263" r:id="rId9"/>
    <p:sldId id="265" r:id="rId10"/>
    <p:sldId id="266" r:id="rId11"/>
    <p:sldId id="267" r:id="rId12"/>
    <p:sldId id="268" r:id="rId13"/>
    <p:sldId id="269" r:id="rId14"/>
    <p:sldId id="264" r:id="rId15"/>
    <p:sldId id="270" r:id="rId16"/>
    <p:sldId id="271" r:id="rId17"/>
    <p:sldId id="272" r:id="rId18"/>
    <p:sldId id="273" r:id="rId19"/>
    <p:sldId id="274" r:id="rId20"/>
    <p:sldId id="275" r:id="rId21"/>
    <p:sldId id="276" r:id="rId22"/>
    <p:sldId id="259" r:id="rId23"/>
    <p:sldId id="277" r:id="rId24"/>
    <p:sldId id="278" r:id="rId25"/>
    <p:sldId id="279" r:id="rId26"/>
    <p:sldId id="282" r:id="rId27"/>
    <p:sldId id="280" r:id="rId28"/>
    <p:sldId id="283" r:id="rId29"/>
    <p:sldId id="281" r:id="rId30"/>
    <p:sldId id="296" r:id="rId31"/>
    <p:sldId id="295" r:id="rId32"/>
    <p:sldId id="284" r:id="rId33"/>
    <p:sldId id="285" r:id="rId34"/>
    <p:sldId id="297" r:id="rId35"/>
    <p:sldId id="298" r:id="rId36"/>
    <p:sldId id="299" r:id="rId37"/>
    <p:sldId id="300" r:id="rId38"/>
    <p:sldId id="286" r:id="rId39"/>
    <p:sldId id="301" r:id="rId40"/>
    <p:sldId id="302" r:id="rId41"/>
    <p:sldId id="303" r:id="rId42"/>
    <p:sldId id="304" r:id="rId43"/>
    <p:sldId id="329" r:id="rId44"/>
    <p:sldId id="287" r:id="rId45"/>
    <p:sldId id="330" r:id="rId46"/>
    <p:sldId id="306" r:id="rId47"/>
    <p:sldId id="305" r:id="rId48"/>
    <p:sldId id="288" r:id="rId49"/>
    <p:sldId id="289" r:id="rId50"/>
    <p:sldId id="331" r:id="rId51"/>
    <p:sldId id="307" r:id="rId52"/>
    <p:sldId id="333" r:id="rId53"/>
    <p:sldId id="334" r:id="rId54"/>
    <p:sldId id="335" r:id="rId55"/>
    <p:sldId id="290" r:id="rId56"/>
    <p:sldId id="336" r:id="rId57"/>
    <p:sldId id="337" r:id="rId58"/>
    <p:sldId id="308" r:id="rId59"/>
    <p:sldId id="309" r:id="rId60"/>
    <p:sldId id="310" r:id="rId61"/>
    <p:sldId id="291" r:id="rId62"/>
    <p:sldId id="341" r:id="rId63"/>
    <p:sldId id="311" r:id="rId64"/>
    <p:sldId id="312" r:id="rId65"/>
    <p:sldId id="313" r:id="rId66"/>
    <p:sldId id="314" r:id="rId67"/>
    <p:sldId id="315" r:id="rId68"/>
    <p:sldId id="316" r:id="rId69"/>
    <p:sldId id="325" r:id="rId70"/>
    <p:sldId id="326" r:id="rId71"/>
    <p:sldId id="339" r:id="rId72"/>
    <p:sldId id="327" r:id="rId73"/>
    <p:sldId id="293" r:id="rId74"/>
    <p:sldId id="340" r:id="rId75"/>
    <p:sldId id="323" r:id="rId76"/>
    <p:sldId id="348" r:id="rId77"/>
    <p:sldId id="349" r:id="rId78"/>
    <p:sldId id="342" r:id="rId79"/>
    <p:sldId id="343" r:id="rId80"/>
    <p:sldId id="344" r:id="rId81"/>
    <p:sldId id="345" r:id="rId82"/>
    <p:sldId id="346" r:id="rId83"/>
    <p:sldId id="347" r:id="rId84"/>
    <p:sldId id="294" r:id="rId85"/>
    <p:sldId id="317" r:id="rId86"/>
    <p:sldId id="318" r:id="rId87"/>
    <p:sldId id="319" r:id="rId88"/>
    <p:sldId id="320" r:id="rId89"/>
    <p:sldId id="321" r:id="rId90"/>
    <p:sldId id="322"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3699804"/>
            <a:ext cx="83058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433732"/>
            <a:ext cx="83058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3550126"/>
            <a:ext cx="29718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3526302"/>
            <a:ext cx="4572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9711A762-323D-444E-AAB8-184F93D69B74}" type="datetimeFigureOut">
              <a:rPr lang="en-US" smtClean="0"/>
              <a:pPr/>
              <a:t>5/9/2024</a:t>
            </a:fld>
            <a:endParaRPr lang="en-US"/>
          </a:p>
        </p:txBody>
      </p:sp>
      <p:sp>
        <p:nvSpPr>
          <p:cNvPr id="16" name="Slide Number Placeholder 15"/>
          <p:cNvSpPr>
            <a:spLocks noGrp="1"/>
          </p:cNvSpPr>
          <p:nvPr>
            <p:ph type="sldNum" sz="quarter" idx="11"/>
          </p:nvPr>
        </p:nvSpPr>
        <p:spPr/>
        <p:txBody>
          <a:bodyPr/>
          <a:lstStyle/>
          <a:p>
            <a:fld id="{2CDF87F1-B045-412E-A059-B086B176E78E}" type="slidenum">
              <a:rPr lang="en-US" smtClean="0"/>
              <a:pPr/>
              <a:t>‹#›</a:t>
            </a:fld>
            <a:endParaRPr lang="en-US"/>
          </a:p>
        </p:txBody>
      </p:sp>
      <p:sp>
        <p:nvSpPr>
          <p:cNvPr id="17" name="Footer Placeholder 16"/>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711A762-323D-444E-AAB8-184F93D69B74}"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DF87F1-B045-412E-A059-B086B176E78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711A762-323D-444E-AAB8-184F93D69B74}"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DF87F1-B045-412E-A059-B086B176E78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524000"/>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fld id="{9711A762-323D-444E-AAB8-184F93D69B74}" type="datetimeFigureOut">
              <a:rPr lang="en-US" smtClean="0"/>
              <a:pPr/>
              <a:t>5/9/2024</a:t>
            </a:fld>
            <a:endParaRPr lang="en-US"/>
          </a:p>
        </p:txBody>
      </p:sp>
      <p:sp>
        <p:nvSpPr>
          <p:cNvPr id="15" name="Slide Number Placeholder 14"/>
          <p:cNvSpPr>
            <a:spLocks noGrp="1"/>
          </p:cNvSpPr>
          <p:nvPr>
            <p:ph type="sldNum" sz="quarter" idx="15"/>
          </p:nvPr>
        </p:nvSpPr>
        <p:spPr/>
        <p:txBody>
          <a:bodyPr/>
          <a:lstStyle>
            <a:lvl1pPr algn="ctr">
              <a:defRPr/>
            </a:lvl1pPr>
          </a:lstStyle>
          <a:p>
            <a:fld id="{2CDF87F1-B045-412E-A059-B086B176E78E}" type="slidenum">
              <a:rPr lang="en-US" smtClean="0"/>
              <a:pPr/>
              <a:t>‹#›</a:t>
            </a:fld>
            <a:endParaRPr lang="en-US"/>
          </a:p>
        </p:txBody>
      </p:sp>
      <p:sp>
        <p:nvSpPr>
          <p:cNvPr id="16" name="Footer Placeholder 15"/>
          <p:cNvSpPr>
            <a:spLocks noGrp="1"/>
          </p:cNvSpPr>
          <p:nvPr>
            <p:ph type="ftr" sz="quarter" idx="16"/>
          </p:nvPr>
        </p:nvSpPr>
        <p:spPr/>
        <p:txBody>
          <a:bodyPr/>
          <a:lstStyle/>
          <a:p>
            <a:endParaRPr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11A762-323D-444E-AAB8-184F93D69B74}" type="datetimeFigureOut">
              <a:rPr lang="en-US" smtClean="0"/>
              <a:pPr/>
              <a:t>5/9/2024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DF87F1-B045-412E-A059-B086B176E78E}" type="slidenum">
              <a:rPr lang="en-US" smtClean="0"/>
              <a:pPr/>
              <a:t>‹#›</a:t>
            </a:fld>
            <a:endParaRPr lang="en-US"/>
          </a:p>
        </p:txBody>
      </p:sp>
      <p:sp>
        <p:nvSpPr>
          <p:cNvPr id="2" name="Title 1"/>
          <p:cNvSpPr>
            <a:spLocks noGrp="1"/>
          </p:cNvSpPr>
          <p:nvPr>
            <p:ph type="title"/>
          </p:nvPr>
        </p:nvSpPr>
        <p:spPr>
          <a:xfrm>
            <a:off x="685800" y="3505200"/>
            <a:ext cx="79248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4958864"/>
            <a:ext cx="79248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4916992"/>
            <a:ext cx="79248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711A762-323D-444E-AAB8-184F93D69B74}" type="datetimeFigureOut">
              <a:rPr lang="en-US" smtClean="0"/>
              <a:pPr/>
              <a:t>5/9/2024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DF87F1-B045-412E-A059-B086B176E78E}"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524000"/>
            <a:ext cx="4059936"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2CDF87F1-B045-412E-A059-B086B176E78E}" type="slidenum">
              <a:rPr lang="en-US" smtClean="0"/>
              <a:pPr/>
              <a:t>‹#›</a:t>
            </a:fld>
            <a:endParaRPr lang="en-US"/>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9711A762-323D-444E-AAB8-184F93D69B74}" type="datetimeFigureOut">
              <a:rPr lang="en-US" smtClean="0"/>
              <a:pPr/>
              <a:t>5/9/2024</a:t>
            </a:fld>
            <a:endParaRPr lang="en-US"/>
          </a:p>
        </p:txBody>
      </p:sp>
      <p:sp>
        <p:nvSpPr>
          <p:cNvPr id="3" name="Text Placeholder 2"/>
          <p:cNvSpPr>
            <a:spLocks noGrp="1"/>
          </p:cNvSpPr>
          <p:nvPr>
            <p:ph type="body" idx="1"/>
          </p:nvPr>
        </p:nvSpPr>
        <p:spPr>
          <a:xfrm>
            <a:off x="457200" y="1399593"/>
            <a:ext cx="4040188"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2201896"/>
            <a:ext cx="4038600" cy="391363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55448"/>
            <a:ext cx="8229600" cy="114300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399593"/>
            <a:ext cx="4040188"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2180219"/>
            <a:ext cx="374904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11A762-323D-444E-AAB8-184F93D69B74}" type="datetimeFigureOut">
              <a:rPr lang="en-US" smtClean="0"/>
              <a:pPr/>
              <a:t>5/9/2024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DF87F1-B045-412E-A059-B086B176E78E}" type="slidenum">
              <a:rPr lang="en-US" smtClean="0"/>
              <a:pPr/>
              <a:t>‹#›</a:t>
            </a:fld>
            <a:endParaRPr lang="en-US"/>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11A762-323D-444E-AAB8-184F93D69B74}" type="datetimeFigureOut">
              <a:rPr lang="en-US" smtClean="0"/>
              <a:pPr/>
              <a:t>5/9/2024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DF87F1-B045-412E-A059-B086B176E78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457200"/>
            <a:ext cx="62484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600200"/>
            <a:ext cx="1984248"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457200"/>
            <a:ext cx="1981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fld id="{9711A762-323D-444E-AAB8-184F93D69B74}" type="datetimeFigureOut">
              <a:rPr lang="en-US" smtClean="0"/>
              <a:pPr/>
              <a:t>5/9/2024</a:t>
            </a:fld>
            <a:endParaRPr lang="en-US"/>
          </a:p>
        </p:txBody>
      </p:sp>
      <p:sp>
        <p:nvSpPr>
          <p:cNvPr id="9" name="Slide Number Placeholder 8"/>
          <p:cNvSpPr>
            <a:spLocks noGrp="1"/>
          </p:cNvSpPr>
          <p:nvPr>
            <p:ph type="sldNum" sz="quarter" idx="15"/>
          </p:nvPr>
        </p:nvSpPr>
        <p:spPr/>
        <p:txBody>
          <a:bodyPr/>
          <a:lstStyle/>
          <a:p>
            <a:fld id="{2CDF87F1-B045-412E-A059-B086B176E78E}" type="slidenum">
              <a:rPr lang="en-US" smtClean="0"/>
              <a:pPr/>
              <a:t>‹#›</a:t>
            </a:fld>
            <a:endParaRPr lang="en-US"/>
          </a:p>
        </p:txBody>
      </p:sp>
      <p:sp>
        <p:nvSpPr>
          <p:cNvPr id="10" name="Footer Placeholder 9"/>
          <p:cNvSpPr>
            <a:spLocks noGrp="1"/>
          </p:cNvSpPr>
          <p:nvPr>
            <p:ph type="ftr" sz="quarter" idx="16"/>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457200"/>
            <a:ext cx="20574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457200"/>
            <a:ext cx="60198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600200"/>
            <a:ext cx="20574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fld id="{9711A762-323D-444E-AAB8-184F93D69B74}" type="datetimeFigureOut">
              <a:rPr lang="en-US" smtClean="0"/>
              <a:pPr/>
              <a:t>5/9/2024</a:t>
            </a:fld>
            <a:endParaRPr lang="en-US"/>
          </a:p>
        </p:txBody>
      </p:sp>
      <p:sp>
        <p:nvSpPr>
          <p:cNvPr id="9" name="Slide Number Placeholder 8"/>
          <p:cNvSpPr>
            <a:spLocks noGrp="1"/>
          </p:cNvSpPr>
          <p:nvPr>
            <p:ph type="sldNum" sz="quarter" idx="11"/>
          </p:nvPr>
        </p:nvSpPr>
        <p:spPr/>
        <p:txBody>
          <a:bodyPr/>
          <a:lstStyle/>
          <a:p>
            <a:fld id="{2CDF87F1-B045-412E-A059-B086B176E78E}"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447800"/>
            <a:ext cx="8229600" cy="46783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6203667"/>
            <a:ext cx="2590800" cy="384048"/>
          </a:xfrm>
          <a:prstGeom prst="rect">
            <a:avLst/>
          </a:prstGeom>
        </p:spPr>
        <p:txBody>
          <a:bodyPr vert="horz" anchor="ctr" anchorCtr="0"/>
          <a:lstStyle>
            <a:lvl1pPr algn="l" eaLnBrk="1" latinLnBrk="0" hangingPunct="1">
              <a:defRPr kumimoji="0" sz="1200">
                <a:solidFill>
                  <a:schemeClr val="tx2"/>
                </a:solidFill>
              </a:defRPr>
            </a:lvl1pPr>
          </a:lstStyle>
          <a:p>
            <a:fld id="{9711A762-323D-444E-AAB8-184F93D69B74}" type="datetimeFigureOut">
              <a:rPr lang="en-US" smtClean="0"/>
              <a:pPr/>
              <a:t>5/9/2024</a:t>
            </a:fld>
            <a:endParaRPr lang="en-US"/>
          </a:p>
        </p:txBody>
      </p:sp>
      <p:sp>
        <p:nvSpPr>
          <p:cNvPr id="10" name="Footer Placeholder 9"/>
          <p:cNvSpPr>
            <a:spLocks noGrp="1"/>
          </p:cNvSpPr>
          <p:nvPr>
            <p:ph type="ftr" sz="quarter" idx="3"/>
          </p:nvPr>
        </p:nvSpPr>
        <p:spPr>
          <a:xfrm>
            <a:off x="2133600" y="6203667"/>
            <a:ext cx="35814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a:p>
        </p:txBody>
      </p:sp>
      <p:sp>
        <p:nvSpPr>
          <p:cNvPr id="22" name="Slide Number Placeholder 21"/>
          <p:cNvSpPr>
            <a:spLocks noGrp="1"/>
          </p:cNvSpPr>
          <p:nvPr>
            <p:ph type="sldNum" sz="quarter" idx="4"/>
          </p:nvPr>
        </p:nvSpPr>
        <p:spPr>
          <a:xfrm>
            <a:off x="8410575" y="6181531"/>
            <a:ext cx="6096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2CDF87F1-B045-412E-A059-B086B176E78E}" type="slidenum">
              <a:rPr lang="en-US" smtClean="0"/>
              <a:pPr/>
              <a:t>‹#›</a:t>
            </a:fld>
            <a:endParaRPr lang="en-US"/>
          </a:p>
        </p:txBody>
      </p:sp>
      <p:sp>
        <p:nvSpPr>
          <p:cNvPr id="5" name="Title Placeholder 4"/>
          <p:cNvSpPr>
            <a:spLocks noGrp="1"/>
          </p:cNvSpPr>
          <p:nvPr>
            <p:ph type="title"/>
          </p:nvPr>
        </p:nvSpPr>
        <p:spPr>
          <a:xfrm>
            <a:off x="457200" y="152400"/>
            <a:ext cx="8229600" cy="12192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699804"/>
            <a:ext cx="8305800" cy="1872336"/>
          </a:xfrm>
          <a:solidFill>
            <a:schemeClr val="bg1"/>
          </a:solidFill>
        </p:spPr>
        <p:txBody>
          <a:bodyPr>
            <a:noAutofit/>
          </a:bodyPr>
          <a:lstStyle/>
          <a:p>
            <a:r>
              <a:rPr lang="en-US" sz="2800" dirty="0" smtClean="0">
                <a:solidFill>
                  <a:srgbClr val="FFFF00"/>
                </a:solidFill>
              </a:rPr>
              <a:t>Linear Filters</a:t>
            </a:r>
          </a:p>
          <a:p>
            <a:r>
              <a:rPr lang="en-US" sz="2800" dirty="0" smtClean="0">
                <a:solidFill>
                  <a:srgbClr val="FFFF00"/>
                </a:solidFill>
              </a:rPr>
              <a:t>Edge Detection</a:t>
            </a:r>
          </a:p>
          <a:p>
            <a:r>
              <a:rPr lang="en-US" sz="2800" dirty="0">
                <a:solidFill>
                  <a:srgbClr val="FFFF00"/>
                </a:solidFill>
              </a:rPr>
              <a:t>T</a:t>
            </a:r>
            <a:r>
              <a:rPr lang="en-US" sz="2800" dirty="0" smtClean="0">
                <a:solidFill>
                  <a:srgbClr val="FFFF00"/>
                </a:solidFill>
              </a:rPr>
              <a:t>extures</a:t>
            </a:r>
            <a:endParaRPr lang="en-US" sz="2800" dirty="0">
              <a:solidFill>
                <a:srgbClr val="FFFF00"/>
              </a:solidFill>
            </a:endParaRPr>
          </a:p>
        </p:txBody>
      </p:sp>
      <p:sp>
        <p:nvSpPr>
          <p:cNvPr id="2" name="Title 1"/>
          <p:cNvSpPr>
            <a:spLocks noGrp="1"/>
          </p:cNvSpPr>
          <p:nvPr>
            <p:ph type="ctrTitle"/>
          </p:nvPr>
        </p:nvSpPr>
        <p:spPr/>
        <p:txBody>
          <a:bodyPr/>
          <a:lstStyle/>
          <a:p>
            <a:r>
              <a:rPr lang="en-US" b="1" dirty="0" smtClean="0">
                <a:solidFill>
                  <a:srgbClr val="FF0000"/>
                </a:solidFill>
              </a:rPr>
              <a:t>Unit 2</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6">
              <a:lumMod val="60000"/>
              <a:lumOff val="40000"/>
            </a:schemeClr>
          </a:solidFill>
        </p:spPr>
        <p:txBody>
          <a:bodyPr>
            <a:normAutofit/>
          </a:bodyPr>
          <a:lstStyle/>
          <a:p>
            <a:r>
              <a:rPr sz="4400" b="1" smtClean="0">
                <a:solidFill>
                  <a:srgbClr val="FFFF00"/>
                </a:solidFill>
              </a:rPr>
              <a:t>Convolution</a:t>
            </a:r>
            <a:endParaRPr lang="en-US" sz="4400" dirty="0"/>
          </a:p>
        </p:txBody>
      </p:sp>
      <p:pic>
        <p:nvPicPr>
          <p:cNvPr id="2050" name="Picture 2"/>
          <p:cNvPicPr>
            <a:picLocks noChangeAspect="1" noChangeArrowheads="1"/>
          </p:cNvPicPr>
          <p:nvPr/>
        </p:nvPicPr>
        <p:blipFill>
          <a:blip r:embed="rId2"/>
          <a:srcRect/>
          <a:stretch>
            <a:fillRect/>
          </a:stretch>
        </p:blipFill>
        <p:spPr bwMode="auto">
          <a:xfrm>
            <a:off x="1643042" y="1643050"/>
            <a:ext cx="6162675" cy="4819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6">
              <a:lumMod val="60000"/>
              <a:lumOff val="40000"/>
            </a:schemeClr>
          </a:solidFill>
        </p:spPr>
        <p:txBody>
          <a:bodyPr>
            <a:normAutofit/>
          </a:bodyPr>
          <a:lstStyle/>
          <a:p>
            <a:r>
              <a:rPr sz="4400" b="1" smtClean="0">
                <a:solidFill>
                  <a:srgbClr val="FFFF00"/>
                </a:solidFill>
              </a:rPr>
              <a:t>Convolution</a:t>
            </a:r>
            <a:endParaRPr lang="en-US" sz="4400" dirty="0"/>
          </a:p>
        </p:txBody>
      </p:sp>
      <p:sp>
        <p:nvSpPr>
          <p:cNvPr id="4" name="Rectangle 3"/>
          <p:cNvSpPr/>
          <p:nvPr/>
        </p:nvSpPr>
        <p:spPr>
          <a:xfrm>
            <a:off x="642910" y="1643050"/>
            <a:ext cx="7858180" cy="5016758"/>
          </a:xfrm>
          <a:prstGeom prst="rect">
            <a:avLst/>
          </a:prstGeom>
          <a:noFill/>
        </p:spPr>
        <p:txBody>
          <a:bodyPr wrap="square">
            <a:spAutoFit/>
          </a:bodyPr>
          <a:lstStyle/>
          <a:p>
            <a:r>
              <a:rPr lang="en-US" sz="2000" b="1" dirty="0" smtClean="0">
                <a:solidFill>
                  <a:srgbClr val="FFFF00"/>
                </a:solidFill>
              </a:rPr>
              <a:t>we can ensure that the requirement that a pixel look like its </a:t>
            </a:r>
            <a:r>
              <a:rPr lang="en-US" sz="2000" b="1" dirty="0" err="1" smtClean="0">
                <a:solidFill>
                  <a:srgbClr val="FFFF00"/>
                </a:solidFill>
              </a:rPr>
              <a:t>neighbours</a:t>
            </a:r>
            <a:r>
              <a:rPr lang="en-US" sz="2000" b="1" dirty="0" smtClean="0">
                <a:solidFill>
                  <a:srgbClr val="FFFF00"/>
                </a:solidFill>
              </a:rPr>
              <a:t> is less strongly imposed for distant </a:t>
            </a:r>
            <a:r>
              <a:rPr lang="en-US" sz="2000" b="1" dirty="0" err="1" smtClean="0">
                <a:solidFill>
                  <a:srgbClr val="FFFF00"/>
                </a:solidFill>
              </a:rPr>
              <a:t>neighbours</a:t>
            </a:r>
            <a:r>
              <a:rPr lang="en-US" sz="2000" b="1" dirty="0" smtClean="0">
                <a:solidFill>
                  <a:srgbClr val="FFFF00"/>
                </a:solidFill>
              </a:rPr>
              <a:t>.</a:t>
            </a:r>
          </a:p>
          <a:p>
            <a:r>
              <a:rPr lang="en-US" sz="2000" b="1" dirty="0" smtClean="0">
                <a:solidFill>
                  <a:srgbClr val="FFFF00"/>
                </a:solidFill>
              </a:rPr>
              <a:t> A qualitative analysis gives: </a:t>
            </a:r>
          </a:p>
          <a:p>
            <a:r>
              <a:rPr lang="en-US" sz="2000" b="1" dirty="0" smtClean="0">
                <a:solidFill>
                  <a:srgbClr val="FFFF00"/>
                </a:solidFill>
              </a:rPr>
              <a:t>• if standard deviation of the </a:t>
            </a:r>
            <a:r>
              <a:rPr lang="en-US" sz="2000" b="1" dirty="0" smtClean="0">
                <a:solidFill>
                  <a:srgbClr val="002060"/>
                </a:solidFill>
              </a:rPr>
              <a:t>Gaussian is very small </a:t>
            </a:r>
            <a:r>
              <a:rPr lang="en-US" sz="2000" b="1" dirty="0" smtClean="0">
                <a:solidFill>
                  <a:srgbClr val="FFFF00"/>
                </a:solidFill>
              </a:rPr>
              <a:t>— say smaller than one pixel — the smoothing will have very little effect, because the weights for all pixels off the </a:t>
            </a:r>
            <a:r>
              <a:rPr lang="en-US" sz="2000" b="1" dirty="0" smtClean="0">
                <a:solidFill>
                  <a:srgbClr val="002060"/>
                </a:solidFill>
              </a:rPr>
              <a:t>center will be very small; </a:t>
            </a:r>
          </a:p>
          <a:p>
            <a:r>
              <a:rPr lang="en-US" sz="2000" b="1" dirty="0" smtClean="0">
                <a:solidFill>
                  <a:srgbClr val="FFFF00"/>
                </a:solidFill>
              </a:rPr>
              <a:t>• for a </a:t>
            </a:r>
            <a:r>
              <a:rPr lang="en-US" sz="2000" b="1" dirty="0" smtClean="0">
                <a:solidFill>
                  <a:srgbClr val="002060"/>
                </a:solidFill>
              </a:rPr>
              <a:t>larger standard deviation</a:t>
            </a:r>
            <a:r>
              <a:rPr lang="en-US" sz="2000" b="1" dirty="0" smtClean="0">
                <a:solidFill>
                  <a:srgbClr val="FFFF00"/>
                </a:solidFill>
              </a:rPr>
              <a:t>, the </a:t>
            </a:r>
            <a:r>
              <a:rPr lang="en-US" sz="2000" b="1" dirty="0" err="1" smtClean="0">
                <a:solidFill>
                  <a:srgbClr val="FFFF00"/>
                </a:solidFill>
              </a:rPr>
              <a:t>neighbouring</a:t>
            </a:r>
            <a:r>
              <a:rPr lang="en-US" sz="2000" b="1" dirty="0" smtClean="0">
                <a:solidFill>
                  <a:srgbClr val="FFFF00"/>
                </a:solidFill>
              </a:rPr>
              <a:t> pixels will have larger weights in the weighted average, which means in turn that the average will be strongly biased toward a consensus of the </a:t>
            </a:r>
            <a:r>
              <a:rPr lang="en-US" sz="2000" b="1" dirty="0" err="1" smtClean="0">
                <a:solidFill>
                  <a:srgbClr val="FFFF00"/>
                </a:solidFill>
              </a:rPr>
              <a:t>neighbours</a:t>
            </a:r>
            <a:r>
              <a:rPr lang="en-US" sz="2000" b="1" dirty="0" smtClean="0">
                <a:solidFill>
                  <a:srgbClr val="FFFF00"/>
                </a:solidFill>
              </a:rPr>
              <a:t> </a:t>
            </a:r>
            <a:r>
              <a:rPr lang="en-US" sz="2000" b="1" dirty="0" smtClean="0">
                <a:solidFill>
                  <a:srgbClr val="002060"/>
                </a:solidFill>
              </a:rPr>
              <a:t>— this will be a good estimate of a pixel’s </a:t>
            </a:r>
            <a:r>
              <a:rPr lang="en-US" sz="2000" b="1" dirty="0" smtClean="0">
                <a:solidFill>
                  <a:srgbClr val="FFFF00"/>
                </a:solidFill>
              </a:rPr>
              <a:t>value, and the noise will largely disappear, at the cost of some blurring;</a:t>
            </a:r>
          </a:p>
          <a:p>
            <a:r>
              <a:rPr lang="en-US" sz="2000" b="1" dirty="0" smtClean="0">
                <a:solidFill>
                  <a:srgbClr val="FFFF00"/>
                </a:solidFill>
              </a:rPr>
              <a:t> • finally, a kernel that has very large standard deviation will cause much of the image detail to disappear along with the noise.</a:t>
            </a:r>
            <a:endParaRPr lang="en-US" sz="2000" b="1" dirty="0">
              <a:solidFill>
                <a:srgbClr val="FFFF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6">
              <a:lumMod val="60000"/>
              <a:lumOff val="40000"/>
            </a:schemeClr>
          </a:solidFill>
        </p:spPr>
        <p:txBody>
          <a:bodyPr>
            <a:normAutofit/>
          </a:bodyPr>
          <a:lstStyle/>
          <a:p>
            <a:r>
              <a:rPr sz="4400" b="1" smtClean="0">
                <a:solidFill>
                  <a:srgbClr val="FFFF00"/>
                </a:solidFill>
              </a:rPr>
              <a:t>Convolution</a:t>
            </a:r>
            <a:endParaRPr lang="en-US" sz="4400" dirty="0"/>
          </a:p>
        </p:txBody>
      </p:sp>
      <p:pic>
        <p:nvPicPr>
          <p:cNvPr id="3074" name="Picture 2"/>
          <p:cNvPicPr>
            <a:picLocks noChangeAspect="1" noChangeArrowheads="1"/>
          </p:cNvPicPr>
          <p:nvPr/>
        </p:nvPicPr>
        <p:blipFill>
          <a:blip r:embed="rId2"/>
          <a:srcRect/>
          <a:stretch>
            <a:fillRect/>
          </a:stretch>
        </p:blipFill>
        <p:spPr bwMode="auto">
          <a:xfrm>
            <a:off x="500034" y="1214422"/>
            <a:ext cx="8215370" cy="5324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tx2">
              <a:lumMod val="90000"/>
            </a:schemeClr>
          </a:solidFill>
        </p:spPr>
        <p:txBody>
          <a:bodyPr>
            <a:normAutofit fontScale="85000" lnSpcReduction="20000"/>
          </a:bodyPr>
          <a:lstStyle/>
          <a:p>
            <a:r>
              <a:rPr lang="en-US" dirty="0" smtClean="0">
                <a:solidFill>
                  <a:srgbClr val="FF0000"/>
                </a:solidFill>
              </a:rPr>
              <a:t>Superposition</a:t>
            </a:r>
            <a:r>
              <a:rPr lang="en-US" dirty="0" smtClean="0">
                <a:solidFill>
                  <a:srgbClr val="002060"/>
                </a:solidFill>
              </a:rPr>
              <a:t>: we expect that R(f + g) = R(f) + R(g) that is, the response to the sum of stimuli is the sum of the individual responses. </a:t>
            </a:r>
          </a:p>
          <a:p>
            <a:r>
              <a:rPr lang="en-US" dirty="0" smtClean="0">
                <a:solidFill>
                  <a:srgbClr val="002060"/>
                </a:solidFill>
              </a:rPr>
              <a:t>• </a:t>
            </a:r>
            <a:r>
              <a:rPr lang="en-US" dirty="0" smtClean="0">
                <a:solidFill>
                  <a:srgbClr val="FF0000"/>
                </a:solidFill>
              </a:rPr>
              <a:t>Scaling</a:t>
            </a:r>
            <a:r>
              <a:rPr lang="en-US" dirty="0" smtClean="0">
                <a:solidFill>
                  <a:srgbClr val="002060"/>
                </a:solidFill>
              </a:rPr>
              <a:t>: the response to a zero input is zero. Taken with superposition, we have that the response to a scaled stimulus is a scaled version of the response to the original stimulus, i.e. R(</a:t>
            </a:r>
            <a:r>
              <a:rPr lang="en-US" dirty="0" err="1" smtClean="0">
                <a:solidFill>
                  <a:srgbClr val="002060"/>
                </a:solidFill>
              </a:rPr>
              <a:t>kf</a:t>
            </a:r>
            <a:r>
              <a:rPr lang="en-US" dirty="0" smtClean="0">
                <a:solidFill>
                  <a:srgbClr val="002060"/>
                </a:solidFill>
              </a:rPr>
              <a:t>) = </a:t>
            </a:r>
            <a:r>
              <a:rPr lang="en-US" dirty="0" err="1" smtClean="0">
                <a:solidFill>
                  <a:srgbClr val="002060"/>
                </a:solidFill>
              </a:rPr>
              <a:t>kR</a:t>
            </a:r>
            <a:r>
              <a:rPr lang="en-US" dirty="0" smtClean="0">
                <a:solidFill>
                  <a:srgbClr val="002060"/>
                </a:solidFill>
              </a:rPr>
              <a:t>(f) A device that </a:t>
            </a:r>
            <a:r>
              <a:rPr lang="en-US" dirty="0" err="1" smtClean="0">
                <a:solidFill>
                  <a:srgbClr val="002060"/>
                </a:solidFill>
              </a:rPr>
              <a:t>exihibits</a:t>
            </a:r>
            <a:r>
              <a:rPr lang="en-US" dirty="0" smtClean="0">
                <a:solidFill>
                  <a:srgbClr val="002060"/>
                </a:solidFill>
              </a:rPr>
              <a:t> superposition and scaling is linear. </a:t>
            </a:r>
          </a:p>
          <a:p>
            <a:r>
              <a:rPr lang="en-US" dirty="0" smtClean="0">
                <a:solidFill>
                  <a:srgbClr val="002060"/>
                </a:solidFill>
              </a:rPr>
              <a:t>• </a:t>
            </a:r>
            <a:r>
              <a:rPr lang="en-US" dirty="0" smtClean="0">
                <a:solidFill>
                  <a:srgbClr val="FF0000"/>
                </a:solidFill>
              </a:rPr>
              <a:t>Shift invariance</a:t>
            </a:r>
            <a:r>
              <a:rPr lang="en-US" dirty="0" smtClean="0">
                <a:solidFill>
                  <a:srgbClr val="002060"/>
                </a:solidFill>
              </a:rPr>
              <a:t>: in a shift invariant system, the response to a translated stimulus is just a translation of the response to the stimulus. </a:t>
            </a:r>
          </a:p>
          <a:p>
            <a:r>
              <a:rPr lang="en-US" dirty="0" smtClean="0">
                <a:solidFill>
                  <a:srgbClr val="002060"/>
                </a:solidFill>
              </a:rPr>
              <a:t>This means that, for example, if a view of a small light aimed at the center of the camera is a small bright blob, then if the light is moved to the periphery, we should see the same small bright blob, only translated.</a:t>
            </a:r>
            <a:endParaRPr lang="en-US" b="1" dirty="0">
              <a:solidFill>
                <a:srgbClr val="002060"/>
              </a:solidFill>
            </a:endParaRPr>
          </a:p>
        </p:txBody>
      </p:sp>
      <p:sp>
        <p:nvSpPr>
          <p:cNvPr id="3" name="Title 2"/>
          <p:cNvSpPr>
            <a:spLocks noGrp="1"/>
          </p:cNvSpPr>
          <p:nvPr>
            <p:ph type="title"/>
          </p:nvPr>
        </p:nvSpPr>
        <p:spPr>
          <a:solidFill>
            <a:schemeClr val="accent6">
              <a:lumMod val="60000"/>
              <a:lumOff val="40000"/>
            </a:schemeClr>
          </a:solidFill>
        </p:spPr>
        <p:txBody>
          <a:bodyPr>
            <a:normAutofit/>
          </a:bodyPr>
          <a:lstStyle/>
          <a:p>
            <a:pPr marL="514350" indent="-514350"/>
            <a:r>
              <a:rPr sz="4400" b="1" smtClean="0">
                <a:solidFill>
                  <a:srgbClr val="0070C0"/>
                </a:solidFill>
              </a:rPr>
              <a:t>2.Shift Invariant Linear Systems.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tx2">
              <a:lumMod val="90000"/>
            </a:schemeClr>
          </a:solidFill>
        </p:spPr>
        <p:txBody>
          <a:bodyPr>
            <a:normAutofit/>
          </a:bodyPr>
          <a:lstStyle/>
          <a:p>
            <a:r>
              <a:rPr lang="en-US" b="1" dirty="0" smtClean="0">
                <a:solidFill>
                  <a:srgbClr val="002060"/>
                </a:solidFill>
              </a:rPr>
              <a:t>Discrete Convolution :1D</a:t>
            </a:r>
          </a:p>
          <a:p>
            <a:endParaRPr lang="en-US" b="1" dirty="0">
              <a:solidFill>
                <a:srgbClr val="002060"/>
              </a:solidFill>
            </a:endParaRPr>
          </a:p>
        </p:txBody>
      </p:sp>
      <p:sp>
        <p:nvSpPr>
          <p:cNvPr id="3" name="Title 2"/>
          <p:cNvSpPr>
            <a:spLocks noGrp="1"/>
          </p:cNvSpPr>
          <p:nvPr>
            <p:ph type="title"/>
          </p:nvPr>
        </p:nvSpPr>
        <p:spPr>
          <a:solidFill>
            <a:schemeClr val="accent6">
              <a:lumMod val="60000"/>
              <a:lumOff val="40000"/>
            </a:schemeClr>
          </a:solidFill>
        </p:spPr>
        <p:txBody>
          <a:bodyPr>
            <a:normAutofit/>
          </a:bodyPr>
          <a:lstStyle/>
          <a:p>
            <a:pPr marL="514350" indent="-514350"/>
            <a:r>
              <a:rPr sz="4400" b="1" smtClean="0">
                <a:solidFill>
                  <a:srgbClr val="0070C0"/>
                </a:solidFill>
              </a:rPr>
              <a:t>2.Shift Invariant Linear Systems.</a:t>
            </a:r>
          </a:p>
        </p:txBody>
      </p:sp>
      <p:pic>
        <p:nvPicPr>
          <p:cNvPr id="1026" name="Picture 2"/>
          <p:cNvPicPr>
            <a:picLocks noChangeAspect="1" noChangeArrowheads="1"/>
          </p:cNvPicPr>
          <p:nvPr/>
        </p:nvPicPr>
        <p:blipFill>
          <a:blip r:embed="rId2"/>
          <a:srcRect/>
          <a:stretch>
            <a:fillRect/>
          </a:stretch>
        </p:blipFill>
        <p:spPr bwMode="auto">
          <a:xfrm>
            <a:off x="1323975" y="2432050"/>
            <a:ext cx="6496050" cy="2711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tx2">
              <a:lumMod val="90000"/>
            </a:schemeClr>
          </a:solidFill>
        </p:spPr>
        <p:txBody>
          <a:bodyPr>
            <a:normAutofit/>
          </a:bodyPr>
          <a:lstStyle/>
          <a:p>
            <a:r>
              <a:rPr lang="en-US" b="1" dirty="0" smtClean="0">
                <a:solidFill>
                  <a:srgbClr val="002060"/>
                </a:solidFill>
              </a:rPr>
              <a:t>Discrete Convolution :</a:t>
            </a:r>
          </a:p>
          <a:p>
            <a:endParaRPr lang="en-US" b="1" dirty="0">
              <a:solidFill>
                <a:srgbClr val="002060"/>
              </a:solidFill>
            </a:endParaRPr>
          </a:p>
        </p:txBody>
      </p:sp>
      <p:sp>
        <p:nvSpPr>
          <p:cNvPr id="3" name="Title 2"/>
          <p:cNvSpPr>
            <a:spLocks noGrp="1"/>
          </p:cNvSpPr>
          <p:nvPr>
            <p:ph type="title"/>
          </p:nvPr>
        </p:nvSpPr>
        <p:spPr>
          <a:solidFill>
            <a:schemeClr val="accent6">
              <a:lumMod val="60000"/>
              <a:lumOff val="40000"/>
            </a:schemeClr>
          </a:solidFill>
        </p:spPr>
        <p:txBody>
          <a:bodyPr>
            <a:normAutofit/>
          </a:bodyPr>
          <a:lstStyle/>
          <a:p>
            <a:pPr marL="514350" indent="-514350"/>
            <a:r>
              <a:rPr sz="4400" b="1" smtClean="0">
                <a:solidFill>
                  <a:srgbClr val="0070C0"/>
                </a:solidFill>
              </a:rPr>
              <a:t>2.Shift Invariant Linear Systems.</a:t>
            </a:r>
          </a:p>
        </p:txBody>
      </p:sp>
      <p:pic>
        <p:nvPicPr>
          <p:cNvPr id="2050" name="Picture 2"/>
          <p:cNvPicPr>
            <a:picLocks noChangeAspect="1" noChangeArrowheads="1"/>
          </p:cNvPicPr>
          <p:nvPr/>
        </p:nvPicPr>
        <p:blipFill>
          <a:blip r:embed="rId2"/>
          <a:srcRect/>
          <a:stretch>
            <a:fillRect/>
          </a:stretch>
        </p:blipFill>
        <p:spPr bwMode="auto">
          <a:xfrm>
            <a:off x="1357290" y="2214554"/>
            <a:ext cx="6572250" cy="3676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tx2">
              <a:lumMod val="90000"/>
            </a:schemeClr>
          </a:solidFill>
        </p:spPr>
        <p:txBody>
          <a:bodyPr>
            <a:normAutofit/>
          </a:bodyPr>
          <a:lstStyle/>
          <a:p>
            <a:r>
              <a:rPr lang="en-US" b="1" dirty="0" smtClean="0">
                <a:solidFill>
                  <a:srgbClr val="002060"/>
                </a:solidFill>
              </a:rPr>
              <a:t>Discrete Convolution :</a:t>
            </a:r>
            <a:r>
              <a:rPr lang="en-US" b="1" dirty="0" err="1" smtClean="0">
                <a:solidFill>
                  <a:srgbClr val="002060"/>
                </a:solidFill>
              </a:rPr>
              <a:t>continous</a:t>
            </a:r>
            <a:endParaRPr lang="en-US" b="1" dirty="0" smtClean="0">
              <a:solidFill>
                <a:srgbClr val="002060"/>
              </a:solidFill>
            </a:endParaRPr>
          </a:p>
          <a:p>
            <a:endParaRPr lang="en-US" b="1" dirty="0">
              <a:solidFill>
                <a:srgbClr val="002060"/>
              </a:solidFill>
            </a:endParaRPr>
          </a:p>
        </p:txBody>
      </p:sp>
      <p:sp>
        <p:nvSpPr>
          <p:cNvPr id="3" name="Title 2"/>
          <p:cNvSpPr>
            <a:spLocks noGrp="1"/>
          </p:cNvSpPr>
          <p:nvPr>
            <p:ph type="title"/>
          </p:nvPr>
        </p:nvSpPr>
        <p:spPr>
          <a:solidFill>
            <a:schemeClr val="accent6">
              <a:lumMod val="60000"/>
              <a:lumOff val="40000"/>
            </a:schemeClr>
          </a:solidFill>
        </p:spPr>
        <p:txBody>
          <a:bodyPr>
            <a:normAutofit/>
          </a:bodyPr>
          <a:lstStyle/>
          <a:p>
            <a:pPr marL="514350" indent="-514350"/>
            <a:r>
              <a:rPr sz="4400" b="1" smtClean="0">
                <a:solidFill>
                  <a:srgbClr val="0070C0"/>
                </a:solidFill>
              </a:rPr>
              <a:t>2.Shift Invariant Linear Systems.</a:t>
            </a:r>
          </a:p>
        </p:txBody>
      </p:sp>
      <p:pic>
        <p:nvPicPr>
          <p:cNvPr id="3074" name="Picture 2"/>
          <p:cNvPicPr>
            <a:picLocks noChangeAspect="1" noChangeArrowheads="1"/>
          </p:cNvPicPr>
          <p:nvPr/>
        </p:nvPicPr>
        <p:blipFill>
          <a:blip r:embed="rId2"/>
          <a:srcRect/>
          <a:stretch>
            <a:fillRect/>
          </a:stretch>
        </p:blipFill>
        <p:spPr bwMode="auto">
          <a:xfrm>
            <a:off x="1414463" y="2089150"/>
            <a:ext cx="6315075" cy="34115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tx2">
              <a:lumMod val="90000"/>
            </a:schemeClr>
          </a:solidFill>
        </p:spPr>
        <p:txBody>
          <a:bodyPr>
            <a:normAutofit fontScale="77500" lnSpcReduction="20000"/>
          </a:bodyPr>
          <a:lstStyle/>
          <a:p>
            <a:r>
              <a:rPr lang="en-US" dirty="0" smtClean="0">
                <a:solidFill>
                  <a:srgbClr val="FF0000"/>
                </a:solidFill>
              </a:rPr>
              <a:t>Edge Effects in Discrete Convolutions</a:t>
            </a:r>
          </a:p>
          <a:p>
            <a:r>
              <a:rPr lang="en-US" dirty="0" smtClean="0">
                <a:solidFill>
                  <a:srgbClr val="FF0000"/>
                </a:solidFill>
              </a:rPr>
              <a:t>Ignore these locations </a:t>
            </a:r>
            <a:r>
              <a:rPr lang="en-US" dirty="0" smtClean="0">
                <a:solidFill>
                  <a:srgbClr val="002060"/>
                </a:solidFill>
              </a:rPr>
              <a:t>— this means that we report only values for which every required image location exists. This has the advantage of probity, but the disadvantage that the output is smaller than the input — repeated </a:t>
            </a:r>
            <a:r>
              <a:rPr lang="en-US" dirty="0" err="1" smtClean="0">
                <a:solidFill>
                  <a:srgbClr val="002060"/>
                </a:solidFill>
              </a:rPr>
              <a:t>convolutions</a:t>
            </a:r>
            <a:r>
              <a:rPr lang="en-US" dirty="0" smtClean="0">
                <a:solidFill>
                  <a:srgbClr val="002060"/>
                </a:solidFill>
              </a:rPr>
              <a:t> can cause the image to shrink quite drastically. </a:t>
            </a:r>
          </a:p>
          <a:p>
            <a:r>
              <a:rPr lang="en-US" dirty="0" smtClean="0">
                <a:solidFill>
                  <a:srgbClr val="FF0000"/>
                </a:solidFill>
              </a:rPr>
              <a:t>• Pad the image with constant values </a:t>
            </a:r>
            <a:r>
              <a:rPr lang="en-US" dirty="0" smtClean="0">
                <a:solidFill>
                  <a:srgbClr val="002060"/>
                </a:solidFill>
              </a:rPr>
              <a:t>— this means that, as we look at output values closer to the edge of the image, the extent to which the output of the convolution depends on the image goes down. This is a convenient trick, because we can ensure that the image doesn’t shrink, but it has the disadvantage that it can create the appearance of substantial gradients near the boundary.</a:t>
            </a:r>
          </a:p>
          <a:p>
            <a:r>
              <a:rPr lang="en-US" dirty="0" smtClean="0">
                <a:solidFill>
                  <a:srgbClr val="002060"/>
                </a:solidFill>
              </a:rPr>
              <a:t> </a:t>
            </a:r>
            <a:r>
              <a:rPr lang="en-US" dirty="0" smtClean="0">
                <a:solidFill>
                  <a:srgbClr val="FF0000"/>
                </a:solidFill>
              </a:rPr>
              <a:t>• Pad the image in some other way </a:t>
            </a:r>
            <a:r>
              <a:rPr lang="en-US" dirty="0" smtClean="0">
                <a:solidFill>
                  <a:srgbClr val="002060"/>
                </a:solidFill>
              </a:rPr>
              <a:t>— for example, we might think of the image as a doubly periodic function, so that, if we have an n × m image, then column m + 1 — required for the purposes of convolution — would be the same as column m − 1. This can create the appearance of substantial second derivative values near the boundary</a:t>
            </a:r>
            <a:endParaRPr lang="en-US" b="1" dirty="0">
              <a:solidFill>
                <a:srgbClr val="002060"/>
              </a:solidFill>
            </a:endParaRPr>
          </a:p>
        </p:txBody>
      </p:sp>
      <p:sp>
        <p:nvSpPr>
          <p:cNvPr id="3" name="Title 2"/>
          <p:cNvSpPr>
            <a:spLocks noGrp="1"/>
          </p:cNvSpPr>
          <p:nvPr>
            <p:ph type="title"/>
          </p:nvPr>
        </p:nvSpPr>
        <p:spPr>
          <a:solidFill>
            <a:schemeClr val="accent6">
              <a:lumMod val="60000"/>
              <a:lumOff val="40000"/>
            </a:schemeClr>
          </a:solidFill>
        </p:spPr>
        <p:txBody>
          <a:bodyPr>
            <a:normAutofit/>
          </a:bodyPr>
          <a:lstStyle/>
          <a:p>
            <a:pPr marL="514350" indent="-514350"/>
            <a:r>
              <a:rPr sz="4400" b="1" smtClean="0">
                <a:solidFill>
                  <a:srgbClr val="0070C0"/>
                </a:solidFill>
              </a:rPr>
              <a:t>2.Shift Invariant Linear Systems.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tx2">
              <a:lumMod val="90000"/>
            </a:schemeClr>
          </a:solidFill>
        </p:spPr>
        <p:txBody>
          <a:bodyPr>
            <a:normAutofit fontScale="92500" lnSpcReduction="20000"/>
          </a:bodyPr>
          <a:lstStyle/>
          <a:p>
            <a:r>
              <a:rPr lang="en-US" dirty="0" smtClean="0">
                <a:solidFill>
                  <a:srgbClr val="0070C0"/>
                </a:solidFill>
              </a:rPr>
              <a:t>A signal g(x, y) an weighted sum of a very large (or infinite) number of very small (or infinitely small) box functions</a:t>
            </a:r>
          </a:p>
          <a:p>
            <a:r>
              <a:rPr lang="en-US" dirty="0" smtClean="0">
                <a:solidFill>
                  <a:srgbClr val="0070C0"/>
                </a:solidFill>
              </a:rPr>
              <a:t>This model emphasizes that a signal is an element of a vector space — the box functions form a convenient basis, and the weights are coefficients on this basis. We need a new technique to deal with two related problems, so far left open:</a:t>
            </a:r>
          </a:p>
          <a:p>
            <a:r>
              <a:rPr lang="en-US" dirty="0" smtClean="0">
                <a:solidFill>
                  <a:srgbClr val="0070C0"/>
                </a:solidFill>
              </a:rPr>
              <a:t> • while it is clear that a discrete image version cannot represent the full </a:t>
            </a:r>
            <a:r>
              <a:rPr lang="en-US" dirty="0" err="1" smtClean="0">
                <a:solidFill>
                  <a:srgbClr val="0070C0"/>
                </a:solidFill>
              </a:rPr>
              <a:t>information</a:t>
            </a:r>
            <a:r>
              <a:rPr lang="en-US" dirty="0" smtClean="0">
                <a:solidFill>
                  <a:srgbClr val="0070C0"/>
                </a:solidFill>
              </a:rPr>
              <a:t> in a signal, we have not yet indicated what is lost; </a:t>
            </a:r>
          </a:p>
          <a:p>
            <a:r>
              <a:rPr lang="en-US" dirty="0" smtClean="0">
                <a:solidFill>
                  <a:srgbClr val="0070C0"/>
                </a:solidFill>
              </a:rPr>
              <a:t>it is clear that we </a:t>
            </a:r>
            <a:r>
              <a:rPr lang="en-US" dirty="0" smtClean="0">
                <a:solidFill>
                  <a:srgbClr val="FF0000"/>
                </a:solidFill>
              </a:rPr>
              <a:t>cannot shrink </a:t>
            </a:r>
            <a:r>
              <a:rPr lang="en-US" dirty="0" smtClean="0">
                <a:solidFill>
                  <a:srgbClr val="0070C0"/>
                </a:solidFill>
              </a:rPr>
              <a:t>an image simply by taking every </a:t>
            </a:r>
            <a:r>
              <a:rPr lang="en-US" dirty="0" err="1" smtClean="0">
                <a:solidFill>
                  <a:srgbClr val="0070C0"/>
                </a:solidFill>
              </a:rPr>
              <a:t>k’th</a:t>
            </a:r>
            <a:r>
              <a:rPr lang="en-US" dirty="0" smtClean="0">
                <a:solidFill>
                  <a:srgbClr val="0070C0"/>
                </a:solidFill>
              </a:rPr>
              <a:t> pixel — this could turn a checkerboard image all white or all black — and we should like to know how to shrink an image safely</a:t>
            </a:r>
            <a:endParaRPr lang="en-US" b="1" dirty="0">
              <a:solidFill>
                <a:srgbClr val="0070C0"/>
              </a:solidFill>
            </a:endParaRPr>
          </a:p>
        </p:txBody>
      </p:sp>
      <p:sp>
        <p:nvSpPr>
          <p:cNvPr id="3" name="Title 2"/>
          <p:cNvSpPr>
            <a:spLocks noGrp="1"/>
          </p:cNvSpPr>
          <p:nvPr>
            <p:ph type="title"/>
          </p:nvPr>
        </p:nvSpPr>
        <p:spPr>
          <a:solidFill>
            <a:schemeClr val="accent6">
              <a:lumMod val="60000"/>
              <a:lumOff val="40000"/>
            </a:schemeClr>
          </a:solidFill>
        </p:spPr>
        <p:txBody>
          <a:bodyPr>
            <a:normAutofit fontScale="90000"/>
          </a:bodyPr>
          <a:lstStyle/>
          <a:p>
            <a:pPr marL="514350" indent="-514350"/>
            <a:r>
              <a:rPr sz="4400" b="1" smtClean="0">
                <a:solidFill>
                  <a:srgbClr val="002060"/>
                </a:solidFill>
              </a:rPr>
              <a:t>3.</a:t>
            </a:r>
            <a:r>
              <a:rPr sz="4400" smtClean="0">
                <a:solidFill>
                  <a:srgbClr val="002060"/>
                </a:solidFill>
              </a:rPr>
              <a:t> Spatial Frequency and Fourier Transforms</a:t>
            </a:r>
            <a:endParaRPr sz="4400" b="1" smtClean="0">
              <a:solidFill>
                <a:srgbClr val="00206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tx2">
              <a:lumMod val="90000"/>
            </a:schemeClr>
          </a:solidFill>
        </p:spPr>
        <p:txBody>
          <a:bodyPr>
            <a:normAutofit/>
          </a:bodyPr>
          <a:lstStyle/>
          <a:p>
            <a:r>
              <a:rPr lang="en-US" dirty="0" smtClean="0">
                <a:solidFill>
                  <a:srgbClr val="0070C0"/>
                </a:solidFill>
              </a:rPr>
              <a:t>A </a:t>
            </a:r>
            <a:r>
              <a:rPr lang="en-US" dirty="0" smtClean="0">
                <a:solidFill>
                  <a:srgbClr val="FF0000"/>
                </a:solidFill>
              </a:rPr>
              <a:t>change of basis</a:t>
            </a:r>
            <a:r>
              <a:rPr lang="en-US" dirty="0" smtClean="0">
                <a:solidFill>
                  <a:srgbClr val="0070C0"/>
                </a:solidFill>
              </a:rPr>
              <a:t>.</a:t>
            </a:r>
          </a:p>
          <a:p>
            <a:r>
              <a:rPr lang="en-US" dirty="0" smtClean="0">
                <a:solidFill>
                  <a:srgbClr val="0070C0"/>
                </a:solidFill>
              </a:rPr>
              <a:t> We will change the basis to be a </a:t>
            </a:r>
            <a:r>
              <a:rPr lang="en-US" dirty="0" smtClean="0">
                <a:solidFill>
                  <a:srgbClr val="FF0000"/>
                </a:solidFill>
              </a:rPr>
              <a:t>set of sinusoids</a:t>
            </a:r>
            <a:r>
              <a:rPr lang="en-US" dirty="0" smtClean="0">
                <a:solidFill>
                  <a:srgbClr val="0070C0"/>
                </a:solidFill>
              </a:rPr>
              <a:t>, and represent the signal as an infinite weighted sum of an infinite number of sinusoids.</a:t>
            </a:r>
          </a:p>
          <a:p>
            <a:r>
              <a:rPr lang="en-US" dirty="0" smtClean="0">
                <a:solidFill>
                  <a:srgbClr val="0070C0"/>
                </a:solidFill>
              </a:rPr>
              <a:t>This means that fast changes in the signal will be obvious, because they will correspond to large amounts of high frequency sinusoids in the new basis</a:t>
            </a:r>
            <a:endParaRPr lang="en-US" b="1" dirty="0">
              <a:solidFill>
                <a:srgbClr val="0070C0"/>
              </a:solidFill>
            </a:endParaRPr>
          </a:p>
        </p:txBody>
      </p:sp>
      <p:sp>
        <p:nvSpPr>
          <p:cNvPr id="3" name="Title 2"/>
          <p:cNvSpPr>
            <a:spLocks noGrp="1"/>
          </p:cNvSpPr>
          <p:nvPr>
            <p:ph type="title"/>
          </p:nvPr>
        </p:nvSpPr>
        <p:spPr>
          <a:xfrm>
            <a:off x="500034" y="0"/>
            <a:ext cx="8229600" cy="1219200"/>
          </a:xfrm>
          <a:solidFill>
            <a:schemeClr val="accent6">
              <a:lumMod val="60000"/>
              <a:lumOff val="40000"/>
            </a:schemeClr>
          </a:solidFill>
        </p:spPr>
        <p:txBody>
          <a:bodyPr>
            <a:normAutofit/>
          </a:bodyPr>
          <a:lstStyle/>
          <a:p>
            <a:pPr marL="514350" indent="-514350"/>
            <a:r>
              <a:rPr sz="4400" b="1" smtClean="0">
                <a:solidFill>
                  <a:srgbClr val="0070C0"/>
                </a:solidFill>
              </a:rPr>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0034" y="0"/>
            <a:ext cx="8229600" cy="1219200"/>
          </a:xfrm>
          <a:solidFill>
            <a:schemeClr val="accent6">
              <a:lumMod val="60000"/>
              <a:lumOff val="40000"/>
            </a:schemeClr>
          </a:solidFill>
        </p:spPr>
        <p:txBody>
          <a:bodyPr>
            <a:normAutofit/>
          </a:bodyPr>
          <a:lstStyle/>
          <a:p>
            <a:pPr marL="514350" indent="-514350"/>
            <a:r>
              <a:rPr sz="4400" b="1" smtClean="0">
                <a:solidFill>
                  <a:srgbClr val="0070C0"/>
                </a:solidFill>
              </a:rPr>
              <a:t>.</a:t>
            </a:r>
          </a:p>
        </p:txBody>
      </p:sp>
      <p:pic>
        <p:nvPicPr>
          <p:cNvPr id="4098" name="Picture 2"/>
          <p:cNvPicPr>
            <a:picLocks noGrp="1" noChangeAspect="1" noChangeArrowheads="1"/>
          </p:cNvPicPr>
          <p:nvPr>
            <p:ph idx="1"/>
          </p:nvPr>
        </p:nvPicPr>
        <p:blipFill>
          <a:blip r:embed="rId2"/>
          <a:srcRect/>
          <a:stretch>
            <a:fillRect/>
          </a:stretch>
        </p:blipFill>
        <p:spPr bwMode="auto">
          <a:xfrm>
            <a:off x="1509712" y="2000240"/>
            <a:ext cx="7062816" cy="42862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srcRect/>
          <a:stretch>
            <a:fillRect/>
          </a:stretch>
        </p:blipFill>
        <p:spPr bwMode="auto">
          <a:xfrm>
            <a:off x="357158" y="1500174"/>
            <a:ext cx="7767667" cy="41434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smtClean="0"/>
              <a:t>Fourier Transform pairs</a:t>
            </a:r>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1593387" y="1524000"/>
            <a:ext cx="6836265" cy="50482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smtClean="0"/>
              <a:t>Fourier Transform pairs</a:t>
            </a:r>
            <a:endParaRPr lang="en-US" dirty="0"/>
          </a:p>
        </p:txBody>
      </p:sp>
      <p:sp>
        <p:nvSpPr>
          <p:cNvPr id="4" name="Content Placeholder 3"/>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2"/>
          <a:srcRect/>
          <a:stretch>
            <a:fillRect/>
          </a:stretch>
        </p:blipFill>
        <p:spPr bwMode="auto">
          <a:xfrm>
            <a:off x="785787" y="1357298"/>
            <a:ext cx="6658002" cy="428628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smtClean="0"/>
              <a:t>Fourier Transform pairs</a:t>
            </a:r>
            <a:endParaRPr lang="en-US" dirty="0"/>
          </a:p>
        </p:txBody>
      </p:sp>
      <p:pic>
        <p:nvPicPr>
          <p:cNvPr id="8194" name="Picture 2"/>
          <p:cNvPicPr>
            <a:picLocks noGrp="1" noChangeAspect="1" noChangeArrowheads="1"/>
          </p:cNvPicPr>
          <p:nvPr>
            <p:ph idx="1"/>
          </p:nvPr>
        </p:nvPicPr>
        <p:blipFill>
          <a:blip r:embed="rId2"/>
          <a:srcRect/>
          <a:stretch>
            <a:fillRect/>
          </a:stretch>
        </p:blipFill>
        <p:spPr bwMode="auto">
          <a:xfrm>
            <a:off x="500034" y="1142984"/>
            <a:ext cx="5991225" cy="4214842"/>
          </a:xfrm>
          <a:prstGeom prst="rect">
            <a:avLst/>
          </a:prstGeom>
          <a:noFill/>
          <a:ln w="9525">
            <a:noFill/>
            <a:miter lim="800000"/>
            <a:headEnd/>
            <a:tailEnd/>
          </a:ln>
          <a:effectLst/>
        </p:spPr>
      </p:pic>
      <p:cxnSp>
        <p:nvCxnSpPr>
          <p:cNvPr id="8" name="Straight Arrow Connector 7"/>
          <p:cNvCxnSpPr/>
          <p:nvPr/>
        </p:nvCxnSpPr>
        <p:spPr>
          <a:xfrm rot="5400000">
            <a:off x="1785918" y="5072074"/>
            <a:ext cx="1714512"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p:nvPr/>
        </p:nvCxnSpPr>
        <p:spPr>
          <a:xfrm rot="5400000">
            <a:off x="3501224" y="4928404"/>
            <a:ext cx="1714512"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0" name="TextBox 9"/>
          <p:cNvSpPr txBox="1"/>
          <p:nvPr/>
        </p:nvSpPr>
        <p:spPr>
          <a:xfrm>
            <a:off x="1928794" y="6072206"/>
            <a:ext cx="1428760" cy="369332"/>
          </a:xfrm>
          <a:prstGeom prst="rect">
            <a:avLst/>
          </a:prstGeom>
          <a:noFill/>
        </p:spPr>
        <p:txBody>
          <a:bodyPr wrap="square" rtlCol="0">
            <a:spAutoFit/>
          </a:bodyPr>
          <a:lstStyle/>
          <a:p>
            <a:r>
              <a:rPr lang="en-US" dirty="0" smtClean="0"/>
              <a:t>Magnitude  </a:t>
            </a:r>
            <a:endParaRPr lang="en-US" dirty="0"/>
          </a:p>
        </p:txBody>
      </p:sp>
      <p:sp>
        <p:nvSpPr>
          <p:cNvPr id="11" name="TextBox 10"/>
          <p:cNvSpPr txBox="1"/>
          <p:nvPr/>
        </p:nvSpPr>
        <p:spPr>
          <a:xfrm>
            <a:off x="4000496" y="6072206"/>
            <a:ext cx="1428760" cy="646331"/>
          </a:xfrm>
          <a:prstGeom prst="rect">
            <a:avLst/>
          </a:prstGeom>
          <a:noFill/>
        </p:spPr>
        <p:txBody>
          <a:bodyPr wrap="square" rtlCol="0">
            <a:spAutoFit/>
          </a:bodyPr>
          <a:lstStyle/>
          <a:p>
            <a:r>
              <a:rPr lang="en-US" dirty="0" smtClean="0"/>
              <a:t>Phase spectrum</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1285852" y="2571744"/>
            <a:ext cx="6229350" cy="2928958"/>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crucial reason to discuss Fourier transforms is to get some insight into the difference between discrete and continuous images.</a:t>
            </a:r>
          </a:p>
          <a:p>
            <a:r>
              <a:rPr lang="en-US" dirty="0" smtClean="0">
                <a:solidFill>
                  <a:srgbClr val="FF0000"/>
                </a:solidFill>
              </a:rPr>
              <a:t>Sampling</a:t>
            </a:r>
          </a:p>
          <a:p>
            <a:endParaRPr lang="en-US" dirty="0" smtClean="0"/>
          </a:p>
          <a:p>
            <a:r>
              <a:rPr lang="en-US" dirty="0" smtClean="0"/>
              <a:t>Passing from a continuous function — like the </a:t>
            </a:r>
            <a:r>
              <a:rPr lang="en-US" dirty="0" smtClean="0">
                <a:solidFill>
                  <a:srgbClr val="FF0000"/>
                </a:solidFill>
              </a:rPr>
              <a:t>irradiance</a:t>
            </a:r>
            <a:r>
              <a:rPr lang="en-US" dirty="0" smtClean="0"/>
              <a:t> at the back of a camera system — to a collection of values on a </a:t>
            </a:r>
            <a:r>
              <a:rPr lang="en-US" dirty="0" smtClean="0">
                <a:solidFill>
                  <a:srgbClr val="FF0000"/>
                </a:solidFill>
              </a:rPr>
              <a:t>discrete grid </a:t>
            </a:r>
            <a:r>
              <a:rPr lang="en-US" dirty="0" smtClean="0"/>
              <a:t>— like the pixel values reported by a camera — is referred to as </a:t>
            </a:r>
            <a:r>
              <a:rPr lang="en-US" dirty="0" smtClean="0">
                <a:solidFill>
                  <a:srgbClr val="FF0000"/>
                </a:solidFill>
              </a:rPr>
              <a:t>sampling.</a:t>
            </a:r>
            <a:r>
              <a:rPr lang="en-US" dirty="0" smtClean="0"/>
              <a:t> </a:t>
            </a:r>
            <a:endParaRPr lang="en-US" dirty="0"/>
          </a:p>
        </p:txBody>
      </p:sp>
      <p:sp>
        <p:nvSpPr>
          <p:cNvPr id="3" name="Title 2"/>
          <p:cNvSpPr>
            <a:spLocks noGrp="1"/>
          </p:cNvSpPr>
          <p:nvPr>
            <p:ph type="title"/>
          </p:nvPr>
        </p:nvSpPr>
        <p:spPr/>
        <p:txBody>
          <a:bodyPr/>
          <a:lstStyle/>
          <a:p>
            <a:r>
              <a:rPr smtClean="0"/>
              <a:t>4.Sampling and Aliasing</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Sampling in One Dimension</a:t>
            </a:r>
          </a:p>
          <a:p>
            <a:r>
              <a:rPr lang="en-US" dirty="0" smtClean="0"/>
              <a:t>                    sample1D(f(x)) = f</a:t>
            </a:r>
          </a:p>
          <a:p>
            <a:endParaRPr lang="en-US" dirty="0" smtClean="0"/>
          </a:p>
          <a:p>
            <a:r>
              <a:rPr lang="en-US" dirty="0" smtClean="0"/>
              <a:t>Sampling in Two Dimensions</a:t>
            </a:r>
          </a:p>
        </p:txBody>
      </p:sp>
      <p:sp>
        <p:nvSpPr>
          <p:cNvPr id="3" name="Title 2"/>
          <p:cNvSpPr>
            <a:spLocks noGrp="1"/>
          </p:cNvSpPr>
          <p:nvPr>
            <p:ph type="title"/>
          </p:nvPr>
        </p:nvSpPr>
        <p:spPr/>
        <p:txBody>
          <a:bodyPr/>
          <a:lstStyle/>
          <a:p>
            <a:r>
              <a:rPr smtClean="0"/>
              <a:t>4.Sampling and Aliasing</a:t>
            </a:r>
            <a:endParaRPr lang="en-US" dirty="0"/>
          </a:p>
        </p:txBody>
      </p:sp>
      <p:pic>
        <p:nvPicPr>
          <p:cNvPr id="2052" name="Picture 4"/>
          <p:cNvPicPr>
            <a:picLocks noChangeAspect="1" noChangeArrowheads="1"/>
          </p:cNvPicPr>
          <p:nvPr/>
        </p:nvPicPr>
        <p:blipFill>
          <a:blip r:embed="rId2"/>
          <a:srcRect/>
          <a:stretch>
            <a:fillRect/>
          </a:stretch>
        </p:blipFill>
        <p:spPr bwMode="auto">
          <a:xfrm>
            <a:off x="2143108" y="3929066"/>
            <a:ext cx="6572296" cy="20002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smtClean="0"/>
              <a:t>4.Sampling and Aliasing</a:t>
            </a:r>
            <a:endParaRPr lang="en-US" dirty="0"/>
          </a:p>
        </p:txBody>
      </p:sp>
      <p:pic>
        <p:nvPicPr>
          <p:cNvPr id="9218" name="Picture 2"/>
          <p:cNvPicPr>
            <a:picLocks noGrp="1" noChangeAspect="1" noChangeArrowheads="1"/>
          </p:cNvPicPr>
          <p:nvPr>
            <p:ph idx="1"/>
          </p:nvPr>
        </p:nvPicPr>
        <p:blipFill>
          <a:blip r:embed="rId2"/>
          <a:srcRect/>
          <a:stretch>
            <a:fillRect/>
          </a:stretch>
        </p:blipFill>
        <p:spPr bwMode="auto">
          <a:xfrm>
            <a:off x="785787" y="1524000"/>
            <a:ext cx="7000924" cy="4833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solidFill>
            <a:schemeClr val="tx2">
              <a:lumMod val="90000"/>
            </a:schemeClr>
          </a:solidFill>
        </p:spPr>
        <p:txBody>
          <a:bodyPr>
            <a:normAutofit fontScale="92500" lnSpcReduction="20000"/>
          </a:bodyPr>
          <a:lstStyle/>
          <a:p>
            <a:pPr marL="514350" indent="-514350">
              <a:buFont typeface="+mj-lt"/>
              <a:buAutoNum type="arabicPeriod"/>
            </a:pPr>
            <a:r>
              <a:rPr lang="en-US" b="1" dirty="0" smtClean="0">
                <a:solidFill>
                  <a:srgbClr val="0070C0"/>
                </a:solidFill>
              </a:rPr>
              <a:t>Linear Filters: Linear Filters and Convolution</a:t>
            </a:r>
          </a:p>
          <a:p>
            <a:pPr marL="514350" indent="-514350">
              <a:buFont typeface="+mj-lt"/>
              <a:buAutoNum type="arabicPeriod"/>
            </a:pPr>
            <a:r>
              <a:rPr lang="en-US" b="1" dirty="0" smtClean="0">
                <a:solidFill>
                  <a:srgbClr val="0070C0"/>
                </a:solidFill>
              </a:rPr>
              <a:t>Shift Invariant Linear Systems.</a:t>
            </a:r>
          </a:p>
          <a:p>
            <a:pPr marL="514350" indent="-514350">
              <a:buFont typeface="+mj-lt"/>
              <a:buAutoNum type="arabicPeriod"/>
            </a:pPr>
            <a:r>
              <a:rPr lang="en-US" b="1" dirty="0" smtClean="0">
                <a:solidFill>
                  <a:srgbClr val="0070C0"/>
                </a:solidFill>
              </a:rPr>
              <a:t>Spatial Frequency and Fourier Transforms</a:t>
            </a:r>
          </a:p>
          <a:p>
            <a:pPr marL="514350" indent="-514350">
              <a:buFont typeface="+mj-lt"/>
              <a:buAutoNum type="arabicPeriod"/>
            </a:pPr>
            <a:r>
              <a:rPr lang="en-US" b="1" dirty="0" smtClean="0">
                <a:solidFill>
                  <a:srgbClr val="0070C0"/>
                </a:solidFill>
              </a:rPr>
              <a:t>Sampling and Aliasing</a:t>
            </a:r>
          </a:p>
          <a:p>
            <a:pPr marL="514350" indent="-514350">
              <a:buFont typeface="+mj-lt"/>
              <a:buAutoNum type="arabicPeriod"/>
            </a:pPr>
            <a:r>
              <a:rPr lang="en-US" b="1" dirty="0" smtClean="0">
                <a:solidFill>
                  <a:srgbClr val="0070C0"/>
                </a:solidFill>
              </a:rPr>
              <a:t>Filters as Templates</a:t>
            </a:r>
          </a:p>
          <a:p>
            <a:pPr marL="514350" indent="-514350">
              <a:buFont typeface="+mj-lt"/>
              <a:buAutoNum type="arabicPeriod"/>
            </a:pPr>
            <a:r>
              <a:rPr lang="en-US" b="1" dirty="0" smtClean="0">
                <a:solidFill>
                  <a:srgbClr val="0070C0"/>
                </a:solidFill>
              </a:rPr>
              <a:t>Edge </a:t>
            </a:r>
            <a:r>
              <a:rPr lang="en-US" b="1" dirty="0" err="1" smtClean="0">
                <a:solidFill>
                  <a:srgbClr val="0070C0"/>
                </a:solidFill>
              </a:rPr>
              <a:t>Detection:Noise</a:t>
            </a:r>
            <a:r>
              <a:rPr lang="en-US" b="1" dirty="0" smtClean="0">
                <a:solidFill>
                  <a:srgbClr val="0070C0"/>
                </a:solidFill>
              </a:rPr>
              <a:t> ,</a:t>
            </a:r>
          </a:p>
          <a:p>
            <a:pPr marL="514350" indent="-514350">
              <a:buFont typeface="+mj-lt"/>
              <a:buAutoNum type="arabicPeriod"/>
            </a:pPr>
            <a:r>
              <a:rPr lang="en-US" b="1" dirty="0" smtClean="0">
                <a:solidFill>
                  <a:srgbClr val="0070C0"/>
                </a:solidFill>
              </a:rPr>
              <a:t>Estimating Derivatives</a:t>
            </a:r>
          </a:p>
          <a:p>
            <a:pPr marL="514350" indent="-514350">
              <a:buFont typeface="+mj-lt"/>
              <a:buAutoNum type="arabicPeriod"/>
            </a:pPr>
            <a:r>
              <a:rPr lang="en-US" b="1" dirty="0" smtClean="0">
                <a:solidFill>
                  <a:srgbClr val="0070C0"/>
                </a:solidFill>
              </a:rPr>
              <a:t>Detecting Edges</a:t>
            </a:r>
          </a:p>
          <a:p>
            <a:pPr marL="514350" indent="-514350">
              <a:buFont typeface="+mj-lt"/>
              <a:buAutoNum type="arabicPeriod"/>
            </a:pPr>
            <a:r>
              <a:rPr lang="en-US" b="1" dirty="0" err="1" smtClean="0">
                <a:solidFill>
                  <a:srgbClr val="0070C0"/>
                </a:solidFill>
              </a:rPr>
              <a:t>Texture:Representing</a:t>
            </a:r>
            <a:r>
              <a:rPr lang="en-US" b="1" dirty="0" smtClean="0">
                <a:solidFill>
                  <a:srgbClr val="0070C0"/>
                </a:solidFill>
              </a:rPr>
              <a:t> Texture</a:t>
            </a:r>
          </a:p>
          <a:p>
            <a:pPr marL="514350" indent="-514350">
              <a:buFont typeface="+mj-lt"/>
              <a:buAutoNum type="arabicPeriod"/>
            </a:pPr>
            <a:r>
              <a:rPr lang="en-US" b="1" dirty="0" smtClean="0">
                <a:solidFill>
                  <a:srgbClr val="0070C0"/>
                </a:solidFill>
              </a:rPr>
              <a:t>Analysis (and Synthesis )using oriented pyramids</a:t>
            </a:r>
          </a:p>
          <a:p>
            <a:pPr marL="514350" indent="-514350">
              <a:buFont typeface="+mj-lt"/>
              <a:buAutoNum type="arabicPeriod"/>
            </a:pPr>
            <a:r>
              <a:rPr lang="en-US" b="1" dirty="0" err="1" smtClean="0">
                <a:solidFill>
                  <a:srgbClr val="0070C0"/>
                </a:solidFill>
              </a:rPr>
              <a:t>Application:Synthesis</a:t>
            </a:r>
            <a:r>
              <a:rPr lang="en-US" b="1" dirty="0" smtClean="0">
                <a:solidFill>
                  <a:srgbClr val="0070C0"/>
                </a:solidFill>
              </a:rPr>
              <a:t> by Sampling Local Models</a:t>
            </a:r>
          </a:p>
          <a:p>
            <a:pPr marL="514350" indent="-514350">
              <a:buFont typeface="+mj-lt"/>
              <a:buAutoNum type="arabicPeriod"/>
            </a:pPr>
            <a:r>
              <a:rPr lang="en-US" b="1" dirty="0" smtClean="0">
                <a:solidFill>
                  <a:srgbClr val="0070C0"/>
                </a:solidFill>
              </a:rPr>
              <a:t>Shape from Texture</a:t>
            </a:r>
            <a:endParaRPr lang="en-US" b="1" dirty="0">
              <a:solidFill>
                <a:srgbClr val="0070C0"/>
              </a:solidFill>
            </a:endParaRPr>
          </a:p>
        </p:txBody>
      </p:sp>
      <p:sp>
        <p:nvSpPr>
          <p:cNvPr id="2" name="Title 1"/>
          <p:cNvSpPr>
            <a:spLocks noGrp="1"/>
          </p:cNvSpPr>
          <p:nvPr>
            <p:ph type="title"/>
          </p:nvPr>
        </p:nvSpPr>
        <p:spPr/>
        <p:txBody>
          <a:bodyPr/>
          <a:lstStyle/>
          <a:p>
            <a:r>
              <a:rPr lang="en-US" b="1" dirty="0" smtClean="0">
                <a:solidFill>
                  <a:srgbClr val="FF0000"/>
                </a:solidFill>
              </a:rPr>
              <a:t>U</a:t>
            </a:r>
            <a:r>
              <a:rPr b="1" smtClean="0">
                <a:solidFill>
                  <a:srgbClr val="FF0000"/>
                </a:solidFill>
              </a:rPr>
              <a:t>nit 2 syllabus</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smtClean="0"/>
              <a:t>4.Sampling and Aliasing</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857224" y="1928803"/>
            <a:ext cx="6677051" cy="392909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smtClean="0"/>
              <a:t>4.Sampling and Aliasing</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1428750" y="2071679"/>
            <a:ext cx="6286500" cy="4143404"/>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Aliasing:</a:t>
            </a:r>
          </a:p>
          <a:p>
            <a:r>
              <a:rPr lang="en-US" dirty="0" smtClean="0"/>
              <a:t> Sampling involves a loss of information. As this section will show, a signal that is sampled too slowly will be misrepresented by the samples; high spatial frequency components of the original signal will appear as low spatial frequency components in the sampled signal, an effect known as </a:t>
            </a:r>
            <a:r>
              <a:rPr lang="en-US" dirty="0" err="1" smtClean="0"/>
              <a:t>aliaising</a:t>
            </a:r>
            <a:r>
              <a:rPr lang="en-US" dirty="0" smtClean="0"/>
              <a:t>.</a:t>
            </a:r>
          </a:p>
          <a:p>
            <a:endParaRPr lang="en-US" dirty="0"/>
          </a:p>
        </p:txBody>
      </p:sp>
      <p:sp>
        <p:nvSpPr>
          <p:cNvPr id="3" name="Title 2"/>
          <p:cNvSpPr>
            <a:spLocks noGrp="1"/>
          </p:cNvSpPr>
          <p:nvPr>
            <p:ph type="title"/>
          </p:nvPr>
        </p:nvSpPr>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10242" name="Picture 2"/>
          <p:cNvPicPr>
            <a:picLocks noChangeAspect="1" noChangeArrowheads="1"/>
          </p:cNvPicPr>
          <p:nvPr/>
        </p:nvPicPr>
        <p:blipFill>
          <a:blip r:embed="rId2"/>
          <a:srcRect/>
          <a:stretch>
            <a:fillRect/>
          </a:stretch>
        </p:blipFill>
        <p:spPr bwMode="auto">
          <a:xfrm>
            <a:off x="500034" y="774700"/>
            <a:ext cx="7100916" cy="531495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pic>
        <p:nvPicPr>
          <p:cNvPr id="4098" name="Picture 2"/>
          <p:cNvPicPr>
            <a:picLocks noChangeAspect="1" noChangeArrowheads="1"/>
          </p:cNvPicPr>
          <p:nvPr/>
        </p:nvPicPr>
        <p:blipFill>
          <a:blip r:embed="rId2"/>
          <a:srcRect/>
          <a:stretch>
            <a:fillRect/>
          </a:stretch>
        </p:blipFill>
        <p:spPr bwMode="auto">
          <a:xfrm>
            <a:off x="1104900" y="741363"/>
            <a:ext cx="6934200" cy="5381625"/>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smtClean="0"/>
              <a:t>The fourier transform of a sampled signal</a:t>
            </a:r>
            <a:endParaRPr lang="en-US" dirty="0"/>
          </a:p>
        </p:txBody>
      </p:sp>
      <p:pic>
        <p:nvPicPr>
          <p:cNvPr id="5122" name="Picture 2"/>
          <p:cNvPicPr>
            <a:picLocks noGrp="1" noChangeAspect="1" noChangeArrowheads="1"/>
          </p:cNvPicPr>
          <p:nvPr>
            <p:ph idx="1"/>
          </p:nvPr>
        </p:nvPicPr>
        <p:blipFill>
          <a:blip r:embed="rId2"/>
          <a:srcRect/>
          <a:stretch>
            <a:fillRect/>
          </a:stretch>
        </p:blipFill>
        <p:spPr bwMode="auto">
          <a:xfrm>
            <a:off x="1223962" y="2433637"/>
            <a:ext cx="6696075" cy="275272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dirty="0"/>
          </a:p>
        </p:txBody>
      </p:sp>
      <p:sp>
        <p:nvSpPr>
          <p:cNvPr id="4" name="Content Placeholder 3"/>
          <p:cNvSpPr>
            <a:spLocks noGrp="1"/>
          </p:cNvSpPr>
          <p:nvPr>
            <p:ph idx="1"/>
          </p:nvPr>
        </p:nvSpPr>
        <p:spPr/>
        <p:txBody>
          <a:bodyPr>
            <a:normAutofit lnSpcReduction="10000"/>
          </a:bodyPr>
          <a:lstStyle/>
          <a:p>
            <a:r>
              <a:rPr lang="en-US" dirty="0" smtClean="0"/>
              <a:t>However, if the support regions do overlap, we will not be able to reconstruct the signal because we will not be able to determine the Fourier transform of the signal in the regions of overlap, where different copies of the Fourier transform will add. </a:t>
            </a:r>
          </a:p>
          <a:p>
            <a:r>
              <a:rPr lang="en-US" dirty="0" smtClean="0"/>
              <a:t>This results in a characteristic effect, usually called </a:t>
            </a:r>
            <a:r>
              <a:rPr lang="en-US" dirty="0" smtClean="0">
                <a:solidFill>
                  <a:srgbClr val="FF0000"/>
                </a:solidFill>
              </a:rPr>
              <a:t>aliasing,</a:t>
            </a:r>
            <a:r>
              <a:rPr lang="en-US" dirty="0" smtClean="0"/>
              <a:t> where high spatial frequencies appear to be low spatial frequencies (see figure 8.13 and exercises). Our argument also yields </a:t>
            </a:r>
            <a:r>
              <a:rPr lang="en-US" dirty="0" err="1" smtClean="0">
                <a:solidFill>
                  <a:srgbClr val="FF0000"/>
                </a:solidFill>
              </a:rPr>
              <a:t>Nyquist’s</a:t>
            </a:r>
            <a:r>
              <a:rPr lang="en-US" dirty="0" smtClean="0">
                <a:solidFill>
                  <a:srgbClr val="FF0000"/>
                </a:solidFill>
              </a:rPr>
              <a:t> theorem </a:t>
            </a:r>
            <a:r>
              <a:rPr lang="en-US" dirty="0" smtClean="0"/>
              <a:t>— the sampling frequency must be at least twice the highest frequency present for a signal to be reconstructed from a sampled version.</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endParaRPr lang="en-US" dirty="0"/>
          </a:p>
        </p:txBody>
      </p:sp>
      <p:sp>
        <p:nvSpPr>
          <p:cNvPr id="4" name="Content Placeholder 3"/>
          <p:cNvSpPr>
            <a:spLocks noGrp="1"/>
          </p:cNvSpPr>
          <p:nvPr>
            <p:ph idx="1"/>
          </p:nvPr>
        </p:nvSpPr>
        <p:spPr/>
        <p:txBody>
          <a:bodyPr>
            <a:normAutofit lnSpcReduction="10000"/>
          </a:bodyPr>
          <a:lstStyle/>
          <a:p>
            <a:r>
              <a:rPr lang="en-US" dirty="0" smtClean="0"/>
              <a:t>If we resample this signal, the copies will now have centers on the half-integer points in u, v space. This means that, to avoid aliasing, we need to apply a filter that strongly reduces the content of the original Fourier transform outside the range |u| &lt; 1/2, |v| &lt; 1/2.</a:t>
            </a:r>
          </a:p>
          <a:p>
            <a:r>
              <a:rPr lang="en-US" dirty="0" smtClean="0"/>
              <a:t>The choice of Gaussian depends on the application; if </a:t>
            </a:r>
            <a:r>
              <a:rPr lang="en-US" dirty="0" smtClean="0">
                <a:solidFill>
                  <a:srgbClr val="FF0000"/>
                </a:solidFill>
              </a:rPr>
              <a:t>σ is large</a:t>
            </a:r>
            <a:r>
              <a:rPr lang="en-US" dirty="0" smtClean="0"/>
              <a:t>, there is less aliasing (because the value of the kernel outside our range is very small), but in- formation </a:t>
            </a:r>
            <a:r>
              <a:rPr lang="en-US" dirty="0" smtClean="0">
                <a:solidFill>
                  <a:srgbClr val="FF0000"/>
                </a:solidFill>
              </a:rPr>
              <a:t>is lost </a:t>
            </a:r>
            <a:r>
              <a:rPr lang="en-US" dirty="0" smtClean="0"/>
              <a:t>because the kernel is not flat within our range; similarly, </a:t>
            </a:r>
            <a:r>
              <a:rPr lang="en-US" dirty="0" smtClean="0">
                <a:solidFill>
                  <a:srgbClr val="FF0000"/>
                </a:solidFill>
              </a:rPr>
              <a:t>if σ is small</a:t>
            </a:r>
            <a:r>
              <a:rPr lang="en-US" dirty="0" smtClean="0"/>
              <a:t>, </a:t>
            </a:r>
            <a:r>
              <a:rPr lang="en-US" dirty="0" smtClean="0">
                <a:solidFill>
                  <a:srgbClr val="FF0000"/>
                </a:solidFill>
              </a:rPr>
              <a:t>less information </a:t>
            </a:r>
            <a:r>
              <a:rPr lang="en-US" dirty="0" smtClean="0"/>
              <a:t>is lost within the range, but aliasing can be more substantial.</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It is generally the case that filters that are intended to give a strong response to a pattern look like that pattern. This is a simple geometric result.</a:t>
            </a:r>
          </a:p>
          <a:p>
            <a:r>
              <a:rPr lang="en-US" dirty="0" smtClean="0"/>
              <a:t>Convolution as a Dot Product</a:t>
            </a:r>
            <a:endParaRPr lang="en-US" dirty="0"/>
          </a:p>
        </p:txBody>
      </p:sp>
      <p:sp>
        <p:nvSpPr>
          <p:cNvPr id="3" name="Title 2"/>
          <p:cNvSpPr>
            <a:spLocks noGrp="1"/>
          </p:cNvSpPr>
          <p:nvPr>
            <p:ph type="title"/>
          </p:nvPr>
        </p:nvSpPr>
        <p:spPr/>
        <p:txBody>
          <a:bodyPr>
            <a:normAutofit fontScale="90000"/>
          </a:bodyPr>
          <a:lstStyle/>
          <a:p>
            <a:r>
              <a:rPr b="1" smtClean="0">
                <a:solidFill>
                  <a:srgbClr val="0070C0"/>
                </a:solidFill>
              </a:rPr>
              <a:t>5.Filters as Templates</a:t>
            </a:r>
            <a:br>
              <a:rPr b="1" smtClean="0">
                <a:solidFill>
                  <a:srgbClr val="0070C0"/>
                </a:solidFill>
              </a:rPr>
            </a:br>
            <a:endParaRPr lang="en-US" dirty="0"/>
          </a:p>
        </p:txBody>
      </p:sp>
      <p:pic>
        <p:nvPicPr>
          <p:cNvPr id="1027" name="Picture 3"/>
          <p:cNvPicPr>
            <a:picLocks noChangeAspect="1" noChangeArrowheads="1"/>
          </p:cNvPicPr>
          <p:nvPr/>
        </p:nvPicPr>
        <p:blipFill>
          <a:blip r:embed="rId2"/>
          <a:srcRect/>
          <a:stretch>
            <a:fillRect/>
          </a:stretch>
        </p:blipFill>
        <p:spPr bwMode="auto">
          <a:xfrm>
            <a:off x="1428728" y="4071942"/>
            <a:ext cx="6438900" cy="2162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b="1" smtClean="0">
                <a:solidFill>
                  <a:srgbClr val="0070C0"/>
                </a:solidFill>
              </a:rPr>
              <a:t>5.Filters as Templates</a:t>
            </a:r>
            <a:br>
              <a:rPr b="1" smtClean="0">
                <a:solidFill>
                  <a:srgbClr val="0070C0"/>
                </a:solidFill>
              </a:rPr>
            </a:b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714348" y="1000108"/>
            <a:ext cx="6762750" cy="4029075"/>
          </a:xfrm>
          <a:prstGeom prst="rect">
            <a:avLst/>
          </a:prstGeom>
          <a:noFill/>
          <a:ln w="9525">
            <a:noFill/>
            <a:miter lim="800000"/>
            <a:headEnd/>
            <a:tailEnd/>
          </a:ln>
          <a:effectLst/>
        </p:spPr>
      </p:pic>
      <p:sp>
        <p:nvSpPr>
          <p:cNvPr id="6" name="Rectangle 5"/>
          <p:cNvSpPr/>
          <p:nvPr/>
        </p:nvSpPr>
        <p:spPr>
          <a:xfrm>
            <a:off x="714348" y="5103674"/>
            <a:ext cx="7000924" cy="1200329"/>
          </a:xfrm>
          <a:prstGeom prst="rect">
            <a:avLst/>
          </a:prstGeom>
        </p:spPr>
        <p:txBody>
          <a:bodyPr wrap="square">
            <a:spAutoFit/>
          </a:bodyPr>
          <a:lstStyle/>
          <a:p>
            <a:r>
              <a:rPr lang="en-US" dirty="0" smtClean="0"/>
              <a:t>By inserting zeros as needed, we can ensure that these two vectors have the same dimension. Once this is done, the process of multiplying associated elements and summing is precisely the same as taking a dot-product.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tx2">
              <a:lumMod val="90000"/>
            </a:schemeClr>
          </a:solidFill>
        </p:spPr>
        <p:txBody>
          <a:bodyPr/>
          <a:lstStyle/>
          <a:p>
            <a:r>
              <a:rPr lang="en-US" dirty="0" smtClean="0">
                <a:solidFill>
                  <a:srgbClr val="FF0000"/>
                </a:solidFill>
              </a:rPr>
              <a:t>Introduction</a:t>
            </a:r>
          </a:p>
          <a:p>
            <a:r>
              <a:rPr lang="en-US" b="1" dirty="0" smtClean="0">
                <a:solidFill>
                  <a:srgbClr val="0070C0"/>
                </a:solidFill>
              </a:rPr>
              <a:t>Linear filtering of an image is accomplished through an operation called convolution. Convolution is a neighborhood operation in which each output pixel is the weighted sum of neighboring input pixels. The matrix of weights is called the convolution kernel, also known as the filter. </a:t>
            </a:r>
            <a:endParaRPr lang="en-US" b="1" dirty="0">
              <a:solidFill>
                <a:srgbClr val="0070C0"/>
              </a:solidFill>
            </a:endParaRPr>
          </a:p>
        </p:txBody>
      </p:sp>
      <p:sp>
        <p:nvSpPr>
          <p:cNvPr id="3" name="Title 2"/>
          <p:cNvSpPr>
            <a:spLocks noGrp="1"/>
          </p:cNvSpPr>
          <p:nvPr>
            <p:ph type="title"/>
          </p:nvPr>
        </p:nvSpPr>
        <p:spPr>
          <a:solidFill>
            <a:schemeClr val="accent6">
              <a:lumMod val="60000"/>
              <a:lumOff val="40000"/>
            </a:schemeClr>
          </a:solidFill>
        </p:spPr>
        <p:txBody>
          <a:bodyPr>
            <a:normAutofit/>
          </a:bodyPr>
          <a:lstStyle/>
          <a:p>
            <a:r>
              <a:rPr sz="4400" b="1" smtClean="0">
                <a:solidFill>
                  <a:srgbClr val="FFFF00"/>
                </a:solidFill>
              </a:rPr>
              <a:t>Linear Filters</a:t>
            </a:r>
            <a:endParaRPr lang="en-US" sz="4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b="1" smtClean="0">
                <a:solidFill>
                  <a:srgbClr val="0070C0"/>
                </a:solidFill>
              </a:rPr>
              <a:t>5.Filters as Templates</a:t>
            </a:r>
            <a:br>
              <a:rPr b="1" smtClean="0">
                <a:solidFill>
                  <a:srgbClr val="0070C0"/>
                </a:solidFill>
              </a:rPr>
            </a:br>
            <a:endParaRPr lang="en-US" dirty="0"/>
          </a:p>
        </p:txBody>
      </p:sp>
      <p:sp>
        <p:nvSpPr>
          <p:cNvPr id="7" name="Rectangle 6"/>
          <p:cNvSpPr/>
          <p:nvPr/>
        </p:nvSpPr>
        <p:spPr>
          <a:xfrm>
            <a:off x="1142976" y="1428736"/>
            <a:ext cx="3857652" cy="369332"/>
          </a:xfrm>
          <a:prstGeom prst="rect">
            <a:avLst/>
          </a:prstGeom>
        </p:spPr>
        <p:txBody>
          <a:bodyPr wrap="square">
            <a:spAutoFit/>
          </a:bodyPr>
          <a:lstStyle/>
          <a:p>
            <a:r>
              <a:rPr lang="en-US" dirty="0" smtClean="0"/>
              <a:t>Changing Basis</a:t>
            </a:r>
            <a:endParaRPr lang="en-US" dirty="0"/>
          </a:p>
        </p:txBody>
      </p:sp>
      <p:sp>
        <p:nvSpPr>
          <p:cNvPr id="8" name="Rectangle 7"/>
          <p:cNvSpPr/>
          <p:nvPr/>
        </p:nvSpPr>
        <p:spPr>
          <a:xfrm>
            <a:off x="857224" y="2071678"/>
            <a:ext cx="7215238" cy="3693319"/>
          </a:xfrm>
          <a:prstGeom prst="rect">
            <a:avLst/>
          </a:prstGeom>
        </p:spPr>
        <p:txBody>
          <a:bodyPr wrap="square">
            <a:spAutoFit/>
          </a:bodyPr>
          <a:lstStyle/>
          <a:p>
            <a:r>
              <a:rPr lang="en-US" dirty="0" smtClean="0"/>
              <a:t>We can think of convolution as a dot-product between the image and a different vector (because we have moved the filter kernel to lie over some other point in the image). The </a:t>
            </a:r>
            <a:r>
              <a:rPr lang="en-US" dirty="0" smtClean="0">
                <a:solidFill>
                  <a:srgbClr val="FF0000"/>
                </a:solidFill>
              </a:rPr>
              <a:t>new vector </a:t>
            </a:r>
            <a:r>
              <a:rPr lang="en-US" dirty="0" smtClean="0"/>
              <a:t>is obtained by rearranging the old one, so that the elements lie in the right components to make the sum work out. This means that, by convolving an image with a filter, we are representing the image on a new basis of the vector space of images — the basis given by the different shifted versions of the filter. The original basis elements were vectors with a zero in all slots except one. The new basis elements are shifted versions of a single pattern.</a:t>
            </a:r>
          </a:p>
          <a:p>
            <a:r>
              <a:rPr lang="en-US" dirty="0" smtClean="0"/>
              <a:t> we choose a basis which consists of small, useful pattern </a:t>
            </a:r>
            <a:r>
              <a:rPr lang="en-US" dirty="0" err="1" smtClean="0"/>
              <a:t>components,without</a:t>
            </a:r>
            <a:r>
              <a:rPr lang="en-US" dirty="0" smtClean="0"/>
              <a:t> losing information</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b="1" smtClean="0">
                <a:solidFill>
                  <a:srgbClr val="0070C0"/>
                </a:solidFill>
              </a:rPr>
              <a:t>5.Filters as Templates</a:t>
            </a:r>
            <a:br>
              <a:rPr b="1" smtClean="0">
                <a:solidFill>
                  <a:srgbClr val="0070C0"/>
                </a:solidFill>
              </a:rPr>
            </a:br>
            <a:endParaRPr lang="en-US" dirty="0"/>
          </a:p>
        </p:txBody>
      </p:sp>
      <p:sp>
        <p:nvSpPr>
          <p:cNvPr id="5" name="Rectangle 4"/>
          <p:cNvSpPr/>
          <p:nvPr/>
        </p:nvSpPr>
        <p:spPr>
          <a:xfrm>
            <a:off x="642910" y="1214422"/>
            <a:ext cx="6500858" cy="369332"/>
          </a:xfrm>
          <a:prstGeom prst="rect">
            <a:avLst/>
          </a:prstGeom>
        </p:spPr>
        <p:txBody>
          <a:bodyPr wrap="square">
            <a:spAutoFit/>
          </a:bodyPr>
          <a:lstStyle/>
          <a:p>
            <a:r>
              <a:rPr lang="en-US" dirty="0" smtClean="0">
                <a:solidFill>
                  <a:srgbClr val="FF0000"/>
                </a:solidFill>
              </a:rPr>
              <a:t>Technique: </a:t>
            </a:r>
            <a:r>
              <a:rPr lang="en-US" dirty="0" err="1" smtClean="0">
                <a:solidFill>
                  <a:srgbClr val="FF0000"/>
                </a:solidFill>
              </a:rPr>
              <a:t>Normalised</a:t>
            </a:r>
            <a:r>
              <a:rPr lang="en-US" dirty="0" smtClean="0">
                <a:solidFill>
                  <a:srgbClr val="FF0000"/>
                </a:solidFill>
              </a:rPr>
              <a:t> Correlation and Finding Patterns</a:t>
            </a:r>
            <a:endParaRPr lang="en-US" dirty="0">
              <a:solidFill>
                <a:srgbClr val="FF0000"/>
              </a:solidFill>
            </a:endParaRPr>
          </a:p>
        </p:txBody>
      </p:sp>
      <p:sp>
        <p:nvSpPr>
          <p:cNvPr id="6" name="Rectangle 5"/>
          <p:cNvSpPr/>
          <p:nvPr/>
        </p:nvSpPr>
        <p:spPr>
          <a:xfrm>
            <a:off x="857224" y="1857364"/>
            <a:ext cx="7000924" cy="1477328"/>
          </a:xfrm>
          <a:prstGeom prst="rect">
            <a:avLst/>
          </a:prstGeom>
        </p:spPr>
        <p:txBody>
          <a:bodyPr wrap="square">
            <a:spAutoFit/>
          </a:bodyPr>
          <a:lstStyle/>
          <a:p>
            <a:r>
              <a:rPr lang="en-US" dirty="0" smtClean="0"/>
              <a:t>By analogy with vectors, we are interested in the cosine of the angle between the filter vector and the image </a:t>
            </a:r>
            <a:r>
              <a:rPr lang="en-US" dirty="0" err="1" smtClean="0"/>
              <a:t>neighbourhood</a:t>
            </a:r>
            <a:r>
              <a:rPr lang="en-US" dirty="0" smtClean="0"/>
              <a:t> vector; this suggests computing the root sum of squares of the relevant image region (the image elements that would lie under the filter kernel) and dividing the response by that value</a:t>
            </a:r>
            <a:endParaRPr lang="en-US" dirty="0"/>
          </a:p>
        </p:txBody>
      </p:sp>
      <p:sp>
        <p:nvSpPr>
          <p:cNvPr id="9" name="Rectangle 8"/>
          <p:cNvSpPr/>
          <p:nvPr/>
        </p:nvSpPr>
        <p:spPr>
          <a:xfrm>
            <a:off x="714348" y="3500438"/>
            <a:ext cx="7643866" cy="1477328"/>
          </a:xfrm>
          <a:prstGeom prst="rect">
            <a:avLst/>
          </a:prstGeom>
        </p:spPr>
        <p:txBody>
          <a:bodyPr wrap="square">
            <a:spAutoFit/>
          </a:bodyPr>
          <a:lstStyle/>
          <a:p>
            <a:r>
              <a:rPr lang="en-US" dirty="0" smtClean="0"/>
              <a:t>This yields a value that is large and positive when the image region looks like the filter kernel, and small and negative when the image region looks like a </a:t>
            </a:r>
            <a:r>
              <a:rPr lang="en-US" dirty="0" err="1" smtClean="0"/>
              <a:t>contrastreversed</a:t>
            </a:r>
            <a:r>
              <a:rPr lang="en-US" dirty="0" smtClean="0"/>
              <a:t> version of the filter kernel. This value could be squared if contrast reversal doesn’t matter. This is a cheap and effective method for finding patterns, often called </a:t>
            </a:r>
            <a:r>
              <a:rPr lang="en-US" dirty="0" err="1" smtClean="0"/>
              <a:t>normalised</a:t>
            </a:r>
            <a:r>
              <a:rPr lang="en-US" dirty="0" smtClean="0"/>
              <a:t> correlation.</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b="1" smtClean="0">
                <a:solidFill>
                  <a:srgbClr val="0070C0"/>
                </a:solidFill>
              </a:rPr>
              <a:t>5.Filters as Templates</a:t>
            </a:r>
            <a:br>
              <a:rPr b="1" smtClean="0">
                <a:solidFill>
                  <a:srgbClr val="0070C0"/>
                </a:solidFill>
              </a:rPr>
            </a:br>
            <a:endParaRPr lang="en-US" dirty="0"/>
          </a:p>
        </p:txBody>
      </p:sp>
      <p:sp>
        <p:nvSpPr>
          <p:cNvPr id="5" name="Rectangle 4"/>
          <p:cNvSpPr/>
          <p:nvPr/>
        </p:nvSpPr>
        <p:spPr>
          <a:xfrm>
            <a:off x="642910" y="1214422"/>
            <a:ext cx="6500858" cy="369332"/>
          </a:xfrm>
          <a:prstGeom prst="rect">
            <a:avLst/>
          </a:prstGeom>
        </p:spPr>
        <p:txBody>
          <a:bodyPr wrap="square">
            <a:spAutoFit/>
          </a:bodyPr>
          <a:lstStyle/>
          <a:p>
            <a:r>
              <a:rPr lang="en-US" dirty="0" smtClean="0">
                <a:solidFill>
                  <a:srgbClr val="FF0000"/>
                </a:solidFill>
              </a:rPr>
              <a:t>Technique: </a:t>
            </a:r>
            <a:r>
              <a:rPr lang="en-US" dirty="0" err="1" smtClean="0">
                <a:solidFill>
                  <a:srgbClr val="FF0000"/>
                </a:solidFill>
              </a:rPr>
              <a:t>Normalised</a:t>
            </a:r>
            <a:r>
              <a:rPr lang="en-US" dirty="0" smtClean="0">
                <a:solidFill>
                  <a:srgbClr val="FF0000"/>
                </a:solidFill>
              </a:rPr>
              <a:t> Correlation and Finding Patterns</a:t>
            </a:r>
            <a:endParaRPr lang="en-US" dirty="0">
              <a:solidFill>
                <a:srgbClr val="FF0000"/>
              </a:solidFill>
            </a:endParaRPr>
          </a:p>
        </p:txBody>
      </p:sp>
      <p:pic>
        <p:nvPicPr>
          <p:cNvPr id="3074" name="Picture 2"/>
          <p:cNvPicPr>
            <a:picLocks noChangeAspect="1" noChangeArrowheads="1"/>
          </p:cNvPicPr>
          <p:nvPr/>
        </p:nvPicPr>
        <p:blipFill>
          <a:blip r:embed="rId2"/>
          <a:srcRect/>
          <a:stretch>
            <a:fillRect/>
          </a:stretch>
        </p:blipFill>
        <p:spPr bwMode="auto">
          <a:xfrm>
            <a:off x="857224" y="1571612"/>
            <a:ext cx="7643866" cy="4991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000240"/>
            <a:ext cx="8229600" cy="1219200"/>
          </a:xfrm>
        </p:spPr>
        <p:txBody>
          <a:bodyPr/>
          <a:lstStyle/>
          <a:p>
            <a:r>
              <a:rPr smtClean="0"/>
              <a:t>.</a:t>
            </a:r>
            <a:r>
              <a:rPr b="1" smtClean="0">
                <a:solidFill>
                  <a:srgbClr val="0070C0"/>
                </a:solidFill>
              </a:rPr>
              <a:t>6Edge Detection</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Points in the image where brightness changes particularly sharply are often called </a:t>
            </a:r>
            <a:r>
              <a:rPr lang="en-US" dirty="0" smtClean="0">
                <a:solidFill>
                  <a:srgbClr val="FF0000"/>
                </a:solidFill>
              </a:rPr>
              <a:t>edges or edge points</a:t>
            </a:r>
          </a:p>
          <a:p>
            <a:r>
              <a:rPr lang="en-US" dirty="0" smtClean="0">
                <a:solidFill>
                  <a:srgbClr val="FF0000"/>
                </a:solidFill>
              </a:rPr>
              <a:t>Noise</a:t>
            </a:r>
          </a:p>
          <a:p>
            <a:r>
              <a:rPr lang="en-US" dirty="0" smtClean="0"/>
              <a:t> A primary problem in edge detection is image noise. This is because edge detectors are constructed to respond strongly to sharp changes; but one way to get sharp changes in an image is to add noise to the pixels</a:t>
            </a:r>
          </a:p>
          <a:p>
            <a:r>
              <a:rPr lang="en-US" dirty="0" smtClean="0"/>
              <a:t>the term </a:t>
            </a:r>
            <a:r>
              <a:rPr lang="en-US" dirty="0" smtClean="0">
                <a:solidFill>
                  <a:srgbClr val="FF0000"/>
                </a:solidFill>
              </a:rPr>
              <a:t>noise</a:t>
            </a:r>
            <a:r>
              <a:rPr lang="en-US" dirty="0" smtClean="0"/>
              <a:t>, we mean image measurements from which we do not know how to extract information, or from which we do not care to extract information; all the rest is signal.</a:t>
            </a:r>
            <a:endParaRPr lang="en-US" dirty="0">
              <a:solidFill>
                <a:srgbClr val="FF0000"/>
              </a:solidFill>
            </a:endParaRPr>
          </a:p>
        </p:txBody>
      </p:sp>
      <p:sp>
        <p:nvSpPr>
          <p:cNvPr id="3" name="Title 2"/>
          <p:cNvSpPr>
            <a:spLocks noGrp="1"/>
          </p:cNvSpPr>
          <p:nvPr>
            <p:ph type="title"/>
          </p:nvPr>
        </p:nvSpPr>
        <p:spPr/>
        <p:txBody>
          <a:bodyPr>
            <a:normAutofit fontScale="90000"/>
          </a:bodyPr>
          <a:lstStyle/>
          <a:p>
            <a:r>
              <a:rPr b="1" smtClean="0">
                <a:solidFill>
                  <a:srgbClr val="0070C0"/>
                </a:solidFill>
              </a:rPr>
              <a:t>:Noise ,</a:t>
            </a:r>
            <a:br>
              <a:rPr b="1" smtClean="0">
                <a:solidFill>
                  <a:srgbClr val="0070C0"/>
                </a:solidFill>
              </a:rPr>
            </a:b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smtClean="0"/>
              <a:t>Noise</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fontScale="90000"/>
          </a:bodyPr>
          <a:lstStyle/>
          <a:p>
            <a:r>
              <a:rPr smtClean="0"/>
              <a:t>6.</a:t>
            </a:r>
            <a:r>
              <a:rPr b="1" smtClean="0">
                <a:solidFill>
                  <a:srgbClr val="0070C0"/>
                </a:solidFill>
              </a:rPr>
              <a:t>Noise ,</a:t>
            </a:r>
            <a:br>
              <a:rPr b="1" smtClean="0">
                <a:solidFill>
                  <a:srgbClr val="0070C0"/>
                </a:solidFill>
              </a:rPr>
            </a:br>
            <a:endParaRPr lang="en-US" dirty="0"/>
          </a:p>
        </p:txBody>
      </p:sp>
      <p:pic>
        <p:nvPicPr>
          <p:cNvPr id="4097" name="Picture 1"/>
          <p:cNvPicPr>
            <a:picLocks noChangeAspect="1" noChangeArrowheads="1"/>
          </p:cNvPicPr>
          <p:nvPr/>
        </p:nvPicPr>
        <p:blipFill>
          <a:blip r:embed="rId2"/>
          <a:srcRect/>
          <a:stretch>
            <a:fillRect/>
          </a:stretch>
        </p:blipFill>
        <p:spPr bwMode="auto">
          <a:xfrm>
            <a:off x="714348" y="1993900"/>
            <a:ext cx="7786741" cy="38639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smtClean="0"/>
              <a:t>6</a:t>
            </a:r>
            <a:r>
              <a:rPr b="1" smtClean="0">
                <a:solidFill>
                  <a:srgbClr val="0070C0"/>
                </a:solidFill>
              </a:rPr>
              <a:t>Noise ,</a:t>
            </a:r>
            <a:br>
              <a:rPr b="1" smtClean="0">
                <a:solidFill>
                  <a:srgbClr val="0070C0"/>
                </a:solidFill>
              </a:rPr>
            </a:br>
            <a:endParaRPr lang="en-US" dirty="0"/>
          </a:p>
        </p:txBody>
      </p:sp>
      <p:sp>
        <p:nvSpPr>
          <p:cNvPr id="5122" name="AutoShape 2" descr="blob:https://web.whatsapp.com/17b05c12-e9f9-4ad6-a217-78548944c72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 name="Content Placeholder 5"/>
          <p:cNvSpPr>
            <a:spLocks noGrp="1"/>
          </p:cNvSpPr>
          <p:nvPr>
            <p:ph idx="1"/>
          </p:nvPr>
        </p:nvSpPr>
        <p:spPr/>
        <p:txBody>
          <a:bodyPr>
            <a:normAutofit fontScale="92500"/>
          </a:bodyPr>
          <a:lstStyle/>
          <a:p>
            <a:r>
              <a:rPr lang="en-US" dirty="0" smtClean="0"/>
              <a:t>differentiating a function is the same as multiplying its Fourier transform by a frequency variable; this means that the high spatial frequency components are heavily emphasized at the expense of the low frequency components. This is intuitively plausible — differentiating a function must set the constant component to zero, and the amplitude of the derivative of a sinusoid goes up with its frequency. Furthermore, this property is the reason we are interested in derivatives; we are discussing the derivative precisely because fast changes (which generate high spatial frequencies) have large derivatives</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Why Finite Differences Respond to Noise</a:t>
            </a:r>
            <a:endParaRPr lang="en-US" dirty="0"/>
          </a:p>
        </p:txBody>
      </p:sp>
      <p:sp>
        <p:nvSpPr>
          <p:cNvPr id="3" name="Title 2"/>
          <p:cNvSpPr>
            <a:spLocks noGrp="1"/>
          </p:cNvSpPr>
          <p:nvPr>
            <p:ph type="title"/>
          </p:nvPr>
        </p:nvSpPr>
        <p:spPr/>
        <p:txBody>
          <a:bodyPr>
            <a:normAutofit fontScale="90000"/>
          </a:bodyPr>
          <a:lstStyle/>
          <a:p>
            <a:r>
              <a:rPr smtClean="0"/>
              <a:t>7.</a:t>
            </a:r>
            <a:r>
              <a:rPr b="1" smtClean="0">
                <a:solidFill>
                  <a:srgbClr val="0070C0"/>
                </a:solidFill>
              </a:rPr>
              <a:t> Edge Detection:Noise ,</a:t>
            </a:r>
            <a:br>
              <a:rPr b="1" smtClean="0">
                <a:solidFill>
                  <a:srgbClr val="0070C0"/>
                </a:solidFill>
              </a:rPr>
            </a:br>
            <a:endParaRPr lang="en-US" dirty="0"/>
          </a:p>
        </p:txBody>
      </p:sp>
      <p:pic>
        <p:nvPicPr>
          <p:cNvPr id="8194" name="Picture 2"/>
          <p:cNvPicPr>
            <a:picLocks noChangeAspect="1" noChangeArrowheads="1"/>
          </p:cNvPicPr>
          <p:nvPr/>
        </p:nvPicPr>
        <p:blipFill>
          <a:blip r:embed="rId2"/>
          <a:srcRect/>
          <a:stretch>
            <a:fillRect/>
          </a:stretch>
        </p:blipFill>
        <p:spPr bwMode="auto">
          <a:xfrm>
            <a:off x="1500188" y="2071677"/>
            <a:ext cx="6143625" cy="46942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smtClean="0"/>
              <a:t>7.</a:t>
            </a:r>
            <a:r>
              <a:rPr b="1" smtClean="0">
                <a:solidFill>
                  <a:srgbClr val="0070C0"/>
                </a:solidFill>
              </a:rPr>
              <a:t> Estimating Derivatives</a:t>
            </a:r>
            <a:br>
              <a:rPr b="1" smtClean="0">
                <a:solidFill>
                  <a:srgbClr val="0070C0"/>
                </a:solidFill>
              </a:rPr>
            </a:br>
            <a:endParaRPr lang="en-US" dirty="0"/>
          </a:p>
        </p:txBody>
      </p:sp>
      <p:pic>
        <p:nvPicPr>
          <p:cNvPr id="4" name="Picture 1"/>
          <p:cNvPicPr>
            <a:picLocks noGrp="1" noChangeAspect="1" noChangeArrowheads="1"/>
          </p:cNvPicPr>
          <p:nvPr>
            <p:ph idx="1"/>
          </p:nvPr>
        </p:nvPicPr>
        <p:blipFill>
          <a:blip r:embed="rId2"/>
          <a:srcRect/>
          <a:stretch>
            <a:fillRect/>
          </a:stretch>
        </p:blipFill>
        <p:spPr bwMode="auto">
          <a:xfrm>
            <a:off x="1533525" y="2195512"/>
            <a:ext cx="6076950" cy="32289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tx2">
              <a:lumMod val="90000"/>
            </a:schemeClr>
          </a:solidFill>
        </p:spPr>
        <p:txBody>
          <a:bodyPr>
            <a:normAutofit fontScale="92500" lnSpcReduction="20000"/>
          </a:bodyPr>
          <a:lstStyle/>
          <a:p>
            <a:r>
              <a:rPr lang="en-US" b="1" dirty="0" smtClean="0">
                <a:solidFill>
                  <a:srgbClr val="0070C0"/>
                </a:solidFill>
              </a:rPr>
              <a:t>Many important effects can be </a:t>
            </a:r>
            <a:r>
              <a:rPr lang="en-US" b="1" dirty="0" err="1" smtClean="0">
                <a:solidFill>
                  <a:srgbClr val="0070C0"/>
                </a:solidFill>
              </a:rPr>
              <a:t>modelled</a:t>
            </a:r>
            <a:r>
              <a:rPr lang="en-US" b="1" dirty="0" smtClean="0">
                <a:solidFill>
                  <a:srgbClr val="0070C0"/>
                </a:solidFill>
              </a:rPr>
              <a:t> with a quite simple model.</a:t>
            </a:r>
          </a:p>
          <a:p>
            <a:r>
              <a:rPr lang="en-US" b="1" dirty="0" smtClean="0">
                <a:solidFill>
                  <a:srgbClr val="0070C0"/>
                </a:solidFill>
              </a:rPr>
              <a:t> Construct a new </a:t>
            </a:r>
            <a:r>
              <a:rPr lang="en-US" b="1" dirty="0" smtClean="0">
                <a:solidFill>
                  <a:srgbClr val="FF0000"/>
                </a:solidFill>
              </a:rPr>
              <a:t>array,</a:t>
            </a:r>
            <a:r>
              <a:rPr lang="en-US" b="1" dirty="0" smtClean="0">
                <a:solidFill>
                  <a:srgbClr val="0070C0"/>
                </a:solidFill>
              </a:rPr>
              <a:t> the same size as the image. </a:t>
            </a:r>
          </a:p>
          <a:p>
            <a:r>
              <a:rPr lang="en-US" b="1" dirty="0" smtClean="0">
                <a:solidFill>
                  <a:srgbClr val="0070C0"/>
                </a:solidFill>
              </a:rPr>
              <a:t>Fill each location of this new array with a </a:t>
            </a:r>
            <a:r>
              <a:rPr lang="en-US" b="1" dirty="0" smtClean="0">
                <a:solidFill>
                  <a:srgbClr val="FF0000"/>
                </a:solidFill>
              </a:rPr>
              <a:t>weighted</a:t>
            </a:r>
            <a:r>
              <a:rPr lang="en-US" b="1" dirty="0" smtClean="0">
                <a:solidFill>
                  <a:srgbClr val="0070C0"/>
                </a:solidFill>
              </a:rPr>
              <a:t> </a:t>
            </a:r>
            <a:r>
              <a:rPr lang="en-US" b="1" dirty="0" smtClean="0">
                <a:solidFill>
                  <a:srgbClr val="FF0000"/>
                </a:solidFill>
              </a:rPr>
              <a:t>sum</a:t>
            </a:r>
            <a:r>
              <a:rPr lang="en-US" b="1" dirty="0" smtClean="0">
                <a:solidFill>
                  <a:srgbClr val="0070C0"/>
                </a:solidFill>
              </a:rPr>
              <a:t> of the pixel values from the locations surrounding the corresponding location in the image, using the same set of weights each time. </a:t>
            </a:r>
          </a:p>
          <a:p>
            <a:r>
              <a:rPr lang="en-US" b="1" dirty="0" smtClean="0">
                <a:solidFill>
                  <a:srgbClr val="0070C0"/>
                </a:solidFill>
              </a:rPr>
              <a:t>Different sets of weights could be used to represent different processes. One example is computing a local average, taken over a fixed region. </a:t>
            </a:r>
          </a:p>
          <a:p>
            <a:r>
              <a:rPr lang="en-US" b="1" dirty="0" smtClean="0">
                <a:solidFill>
                  <a:srgbClr val="0070C0"/>
                </a:solidFill>
              </a:rPr>
              <a:t>We could average all pixels within a </a:t>
            </a:r>
            <a:r>
              <a:rPr lang="en-US" b="1" dirty="0" smtClean="0">
                <a:solidFill>
                  <a:srgbClr val="FF0000"/>
                </a:solidFill>
              </a:rPr>
              <a:t>2k + 1 × 2k + 1 </a:t>
            </a:r>
            <a:r>
              <a:rPr lang="en-US" b="1" dirty="0" smtClean="0">
                <a:solidFill>
                  <a:srgbClr val="0070C0"/>
                </a:solidFill>
              </a:rPr>
              <a:t>block of the pixel of interest. For an input image F, this gives an output</a:t>
            </a:r>
            <a:endParaRPr lang="en-US" b="1" dirty="0">
              <a:solidFill>
                <a:srgbClr val="0070C0"/>
              </a:solidFill>
            </a:endParaRPr>
          </a:p>
        </p:txBody>
      </p:sp>
      <p:sp>
        <p:nvSpPr>
          <p:cNvPr id="3" name="Title 2"/>
          <p:cNvSpPr>
            <a:spLocks noGrp="1"/>
          </p:cNvSpPr>
          <p:nvPr>
            <p:ph type="title"/>
          </p:nvPr>
        </p:nvSpPr>
        <p:spPr>
          <a:solidFill>
            <a:schemeClr val="accent6">
              <a:lumMod val="60000"/>
              <a:lumOff val="40000"/>
            </a:schemeClr>
          </a:solidFill>
        </p:spPr>
        <p:txBody>
          <a:bodyPr>
            <a:normAutofit/>
          </a:bodyPr>
          <a:lstStyle/>
          <a:p>
            <a:r>
              <a:rPr sz="4400" b="1" smtClean="0">
                <a:solidFill>
                  <a:srgbClr val="FFFF00"/>
                </a:solidFill>
              </a:rPr>
              <a:t>Linear Filters</a:t>
            </a:r>
            <a:endParaRPr lang="en-US" sz="4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14356"/>
            <a:ext cx="8229600" cy="657244"/>
          </a:xfrm>
        </p:spPr>
        <p:txBody>
          <a:bodyPr>
            <a:normAutofit fontScale="90000"/>
          </a:bodyPr>
          <a:lstStyle/>
          <a:p>
            <a:r>
              <a:rPr smtClean="0"/>
              <a:t/>
            </a:r>
            <a:br>
              <a:rPr smtClean="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785786" y="1857364"/>
            <a:ext cx="7358114" cy="4071966"/>
          </a:xfrm>
          <a:prstGeom prst="rect">
            <a:avLst/>
          </a:prstGeom>
          <a:noFill/>
          <a:ln w="9525">
            <a:noFill/>
            <a:miter lim="800000"/>
            <a:headEnd/>
            <a:tailEnd/>
          </a:ln>
          <a:effectLst/>
        </p:spPr>
      </p:pic>
      <p:sp>
        <p:nvSpPr>
          <p:cNvPr id="6" name="Rectangle 5"/>
          <p:cNvSpPr/>
          <p:nvPr/>
        </p:nvSpPr>
        <p:spPr>
          <a:xfrm>
            <a:off x="1285852" y="928670"/>
            <a:ext cx="4572000" cy="646331"/>
          </a:xfrm>
          <a:prstGeom prst="rect">
            <a:avLst/>
          </a:prstGeom>
        </p:spPr>
        <p:txBody>
          <a:bodyPr>
            <a:spAutoFit/>
          </a:bodyPr>
          <a:lstStyle/>
          <a:p>
            <a:r>
              <a:rPr lang="en-US" dirty="0" smtClean="0"/>
              <a:t>Choosing a Smoothing Filter</a:t>
            </a:r>
            <a:br>
              <a:rPr lang="en-US" dirty="0" smtClean="0"/>
            </a:b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smtClean="0"/>
              <a:t>7.</a:t>
            </a:r>
            <a:r>
              <a:rPr b="1" smtClean="0">
                <a:solidFill>
                  <a:srgbClr val="0070C0"/>
                </a:solidFill>
              </a:rPr>
              <a:t> Estimating Derivatives</a:t>
            </a:r>
            <a:br>
              <a:rPr b="1" smtClean="0">
                <a:solidFill>
                  <a:srgbClr val="0070C0"/>
                </a:solidFill>
              </a:rPr>
            </a:br>
            <a:endParaRPr lang="en-US" dirty="0"/>
          </a:p>
        </p:txBody>
      </p:sp>
      <p:pic>
        <p:nvPicPr>
          <p:cNvPr id="65538" name="Picture 2"/>
          <p:cNvPicPr>
            <a:picLocks noGrp="1" noChangeAspect="1" noChangeArrowheads="1"/>
          </p:cNvPicPr>
          <p:nvPr>
            <p:ph idx="1"/>
          </p:nvPr>
        </p:nvPicPr>
        <p:blipFill>
          <a:blip r:embed="rId2"/>
          <a:srcRect/>
          <a:stretch>
            <a:fillRect/>
          </a:stretch>
        </p:blipFill>
        <p:spPr bwMode="auto">
          <a:xfrm>
            <a:off x="928662" y="1285860"/>
            <a:ext cx="5981700" cy="3719535"/>
          </a:xfrm>
          <a:prstGeom prst="rect">
            <a:avLst/>
          </a:prstGeom>
          <a:noFill/>
          <a:ln w="9525">
            <a:noFill/>
            <a:miter lim="800000"/>
            <a:headEnd/>
            <a:tailEnd/>
          </a:ln>
          <a:effectLst/>
        </p:spPr>
      </p:pic>
      <p:sp>
        <p:nvSpPr>
          <p:cNvPr id="6" name="Rectangle 5"/>
          <p:cNvSpPr/>
          <p:nvPr/>
        </p:nvSpPr>
        <p:spPr>
          <a:xfrm>
            <a:off x="1285852" y="5000636"/>
            <a:ext cx="6786610" cy="923330"/>
          </a:xfrm>
          <a:prstGeom prst="rect">
            <a:avLst/>
          </a:prstGeom>
        </p:spPr>
        <p:txBody>
          <a:bodyPr wrap="square">
            <a:spAutoFit/>
          </a:bodyPr>
          <a:lstStyle/>
          <a:p>
            <a:r>
              <a:rPr lang="en-US" dirty="0" smtClean="0"/>
              <a:t>The choice of σ used in estimating the derivative is often called the scale of the smoothing. Scale has a substantial effect on the response of a derivative filter</a:t>
            </a:r>
            <a:endParaRPr lang="en-US" dirty="0"/>
          </a:p>
        </p:txBody>
      </p:sp>
      <p:sp>
        <p:nvSpPr>
          <p:cNvPr id="7" name="Rectangle 6"/>
          <p:cNvSpPr/>
          <p:nvPr/>
        </p:nvSpPr>
        <p:spPr>
          <a:xfrm>
            <a:off x="1000100" y="857232"/>
            <a:ext cx="5857916" cy="369332"/>
          </a:xfrm>
          <a:prstGeom prst="rect">
            <a:avLst/>
          </a:prstGeom>
        </p:spPr>
        <p:txBody>
          <a:bodyPr wrap="square">
            <a:spAutoFit/>
          </a:bodyPr>
          <a:lstStyle/>
          <a:p>
            <a:r>
              <a:rPr lang="en-US" dirty="0" smtClean="0"/>
              <a:t>Choosing a Smoothing Filter</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285720" y="1571612"/>
            <a:ext cx="7467630" cy="40005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Central Limit Theorem</a:t>
            </a:r>
          </a:p>
          <a:p>
            <a:r>
              <a:rPr lang="en-US" dirty="0" smtClean="0"/>
              <a:t>With the </a:t>
            </a:r>
            <a:r>
              <a:rPr lang="en-US" dirty="0" err="1" smtClean="0"/>
              <a:t>associativity</a:t>
            </a:r>
            <a:r>
              <a:rPr lang="en-US" dirty="0" smtClean="0"/>
              <a:t> of convolution, this implies that if we choose a different smoothing kernel, and apply it repeatedly to the image, the result will eventually look as though we had smoothed the image with a Gaussian anyhow</a:t>
            </a:r>
            <a:endParaRPr lang="en-US" dirty="0"/>
          </a:p>
        </p:txBody>
      </p:sp>
      <p:sp>
        <p:nvSpPr>
          <p:cNvPr id="3" name="Title 2"/>
          <p:cNvSpPr>
            <a:spLocks noGrp="1"/>
          </p:cNvSpPr>
          <p:nvPr>
            <p:ph type="title"/>
          </p:nvPr>
        </p:nvSpPr>
        <p:spPr/>
        <p:txBody>
          <a:bodyPr/>
          <a:lstStyle/>
          <a:p>
            <a:endParaRPr lang="en-US"/>
          </a:p>
        </p:txBody>
      </p:sp>
      <p:pic>
        <p:nvPicPr>
          <p:cNvPr id="3074" name="Picture 2"/>
          <p:cNvPicPr>
            <a:picLocks noChangeAspect="1" noChangeArrowheads="1"/>
          </p:cNvPicPr>
          <p:nvPr/>
        </p:nvPicPr>
        <p:blipFill>
          <a:blip r:embed="rId2"/>
          <a:srcRect/>
          <a:stretch>
            <a:fillRect/>
          </a:stretch>
        </p:blipFill>
        <p:spPr bwMode="auto">
          <a:xfrm>
            <a:off x="1071538" y="4214818"/>
            <a:ext cx="6076950" cy="2200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smtClean="0"/>
              <a:t>Derivative of Gaussian Filters</a:t>
            </a: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357158" y="1428736"/>
            <a:ext cx="8429683" cy="500066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two main strategies for detecting edges both model edges as very fast changes in brightness. In the first, we observe that the fastest change occurs when a 2D analogue of the second derivative vanishes.</a:t>
            </a:r>
          </a:p>
          <a:p>
            <a:r>
              <a:rPr lang="en-US" dirty="0" smtClean="0"/>
              <a:t>The alternative is to explicitly search for points where the magnitude of the gradient is </a:t>
            </a:r>
            <a:r>
              <a:rPr lang="en-US" dirty="0" err="1" smtClean="0"/>
              <a:t>extremal</a:t>
            </a:r>
            <a:endParaRPr lang="en-US" dirty="0"/>
          </a:p>
        </p:txBody>
      </p:sp>
      <p:sp>
        <p:nvSpPr>
          <p:cNvPr id="3" name="Title 2"/>
          <p:cNvSpPr>
            <a:spLocks noGrp="1"/>
          </p:cNvSpPr>
          <p:nvPr>
            <p:ph type="title"/>
          </p:nvPr>
        </p:nvSpPr>
        <p:spPr/>
        <p:txBody>
          <a:bodyPr>
            <a:normAutofit fontScale="90000"/>
          </a:bodyPr>
          <a:lstStyle/>
          <a:p>
            <a:r>
              <a:rPr b="1" smtClean="0">
                <a:solidFill>
                  <a:srgbClr val="0070C0"/>
                </a:solidFill>
              </a:rPr>
              <a:t/>
            </a:r>
            <a:br>
              <a:rPr b="1" smtClean="0">
                <a:solidFill>
                  <a:srgbClr val="0070C0"/>
                </a:solidFill>
              </a:rPr>
            </a:br>
            <a:r>
              <a:rPr smtClean="0"/>
              <a:t> 8.</a:t>
            </a:r>
            <a:r>
              <a:rPr b="1" smtClean="0">
                <a:solidFill>
                  <a:srgbClr val="0070C0"/>
                </a:solidFill>
              </a:rPr>
              <a:t> Detecting Edges </a:t>
            </a:r>
            <a:br>
              <a:rPr b="1" smtClean="0">
                <a:solidFill>
                  <a:srgbClr val="0070C0"/>
                </a:solidFill>
              </a:rPr>
            </a:br>
            <a:endParaRPr lang="en-US" dirty="0"/>
          </a:p>
        </p:txBody>
      </p:sp>
      <p:pic>
        <p:nvPicPr>
          <p:cNvPr id="5122" name="Picture 2"/>
          <p:cNvPicPr>
            <a:picLocks noChangeAspect="1" noChangeArrowheads="1"/>
          </p:cNvPicPr>
          <p:nvPr/>
        </p:nvPicPr>
        <p:blipFill>
          <a:blip r:embed="rId2"/>
          <a:srcRect/>
          <a:stretch>
            <a:fillRect/>
          </a:stretch>
        </p:blipFill>
        <p:spPr bwMode="auto">
          <a:xfrm>
            <a:off x="857224" y="4286256"/>
            <a:ext cx="8001056" cy="2143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1472" y="285728"/>
            <a:ext cx="8229600" cy="4572000"/>
          </a:xfrm>
        </p:spPr>
        <p:txBody>
          <a:bodyPr/>
          <a:lstStyle/>
          <a:p>
            <a:r>
              <a:rPr lang="en-US" dirty="0" smtClean="0"/>
              <a:t>This leads to a simple and historically important edge detection strategy, </a:t>
            </a:r>
            <a:r>
              <a:rPr lang="en-US" dirty="0" err="1" smtClean="0"/>
              <a:t>illustrated</a:t>
            </a:r>
            <a:r>
              <a:rPr lang="en-US" dirty="0" smtClean="0"/>
              <a:t> in figure 9.8. We convolve an image with a </a:t>
            </a:r>
            <a:r>
              <a:rPr lang="en-US" dirty="0" err="1" smtClean="0"/>
              <a:t>Laplacian</a:t>
            </a:r>
            <a:r>
              <a:rPr lang="en-US" dirty="0" smtClean="0"/>
              <a:t> of Gaussian at some scale, and mark the points where the result has value zero — the zero crossings. These points should be checked to ensure that the gradient magnitude is large</a:t>
            </a:r>
            <a:endParaRPr lang="en-US" dirty="0"/>
          </a:p>
        </p:txBody>
      </p:sp>
      <p:pic>
        <p:nvPicPr>
          <p:cNvPr id="6146" name="Picture 2"/>
          <p:cNvPicPr>
            <a:picLocks noChangeAspect="1" noChangeArrowheads="1"/>
          </p:cNvPicPr>
          <p:nvPr/>
        </p:nvPicPr>
        <p:blipFill>
          <a:blip r:embed="rId2"/>
          <a:srcRect/>
          <a:stretch>
            <a:fillRect/>
          </a:stretch>
        </p:blipFill>
        <p:spPr bwMode="auto">
          <a:xfrm>
            <a:off x="1571604" y="3357562"/>
            <a:ext cx="6381750" cy="3243247"/>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a gradient based edge detector, we compute some estimate of the gradient </a:t>
            </a:r>
            <a:r>
              <a:rPr lang="en-US" dirty="0" err="1" smtClean="0"/>
              <a:t>magnitude</a:t>
            </a:r>
            <a:r>
              <a:rPr lang="en-US" dirty="0" smtClean="0"/>
              <a:t> — almost always using a Gaussian as a smoothing filter — and use this estimate to determine the position of </a:t>
            </a:r>
            <a:r>
              <a:rPr lang="en-US" dirty="0" smtClean="0">
                <a:solidFill>
                  <a:srgbClr val="FF0000"/>
                </a:solidFill>
              </a:rPr>
              <a:t>edge points</a:t>
            </a:r>
            <a:r>
              <a:rPr lang="en-US" dirty="0" smtClean="0"/>
              <a:t>.</a:t>
            </a:r>
            <a:endParaRPr lang="en-US" dirty="0"/>
          </a:p>
        </p:txBody>
      </p:sp>
      <p:sp>
        <p:nvSpPr>
          <p:cNvPr id="3" name="Title 2"/>
          <p:cNvSpPr>
            <a:spLocks noGrp="1"/>
          </p:cNvSpPr>
          <p:nvPr>
            <p:ph type="title"/>
          </p:nvPr>
        </p:nvSpPr>
        <p:spPr/>
        <p:txBody>
          <a:bodyPr/>
          <a:lstStyle/>
          <a:p>
            <a:r>
              <a:rPr smtClean="0"/>
              <a:t>Gradient Based Edge Detectors</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6562" name="Picture 2"/>
          <p:cNvPicPr>
            <a:picLocks noGrp="1" noChangeAspect="1" noChangeArrowheads="1"/>
          </p:cNvPicPr>
          <p:nvPr>
            <p:ph idx="1"/>
          </p:nvPr>
        </p:nvPicPr>
        <p:blipFill>
          <a:blip r:embed="rId2"/>
          <a:srcRect/>
          <a:stretch>
            <a:fillRect/>
          </a:stretch>
        </p:blipFill>
        <p:spPr bwMode="auto">
          <a:xfrm>
            <a:off x="1466850" y="2000250"/>
            <a:ext cx="6210300" cy="361950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7586" name="Picture 2"/>
          <p:cNvPicPr>
            <a:picLocks noGrp="1" noChangeAspect="1" noChangeArrowheads="1"/>
          </p:cNvPicPr>
          <p:nvPr>
            <p:ph idx="1"/>
          </p:nvPr>
        </p:nvPicPr>
        <p:blipFill>
          <a:blip r:embed="rId2"/>
          <a:srcRect/>
          <a:stretch>
            <a:fillRect/>
          </a:stretch>
        </p:blipFill>
        <p:spPr bwMode="auto">
          <a:xfrm>
            <a:off x="1404937" y="1785926"/>
            <a:ext cx="7453343" cy="4071966"/>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357290" y="1714488"/>
            <a:ext cx="7215238" cy="42148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Content Placeholder 3"/>
          <p:cNvPicPr>
            <a:picLocks noGrp="1" noChangeAspect="1" noChangeArrowheads="1"/>
          </p:cNvPicPr>
          <p:nvPr>
            <p:ph idx="1"/>
          </p:nvPr>
        </p:nvPicPr>
        <p:blipFill>
          <a:blip r:embed="rId2"/>
          <a:srcRect/>
          <a:stretch>
            <a:fillRect/>
          </a:stretch>
        </p:blipFill>
        <p:spPr bwMode="auto">
          <a:xfrm>
            <a:off x="1319303" y="1524000"/>
            <a:ext cx="6505393" cy="4572000"/>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0034" y="1500174"/>
            <a:ext cx="8229600" cy="4572000"/>
          </a:xfrm>
        </p:spPr>
        <p:txBody>
          <a:bodyPr>
            <a:normAutofit lnSpcReduction="10000"/>
          </a:bodyPr>
          <a:lstStyle/>
          <a:p>
            <a:r>
              <a:rPr lang="en-US" dirty="0" smtClean="0">
                <a:solidFill>
                  <a:srgbClr val="FF0000"/>
                </a:solidFill>
              </a:rPr>
              <a:t>Texture</a:t>
            </a:r>
            <a:r>
              <a:rPr lang="en-US" dirty="0" smtClean="0"/>
              <a:t> is a phenomenon that is widespread, easy to </a:t>
            </a:r>
            <a:r>
              <a:rPr lang="en-US" dirty="0" err="1" smtClean="0"/>
              <a:t>recognise</a:t>
            </a:r>
            <a:r>
              <a:rPr lang="en-US" dirty="0" smtClean="0"/>
              <a:t> and hard to define.</a:t>
            </a:r>
          </a:p>
          <a:p>
            <a:r>
              <a:rPr lang="en-US" dirty="0" smtClean="0"/>
              <a:t>A leaf that occupies most of an image is an object, but the foliage of a tree is a texture. Texture arises from a number of different sources. Firstly, views of large numbers of small objects are often best thought of as textures. Examples include grass, foliage, brush, pebbles and hair. Secondly, many surfaces are marked with orderly patterns that look like large numbers of small objects. </a:t>
            </a:r>
            <a:r>
              <a:rPr lang="en-US" dirty="0" smtClean="0">
                <a:solidFill>
                  <a:srgbClr val="FF0000"/>
                </a:solidFill>
              </a:rPr>
              <a:t>Examples include</a:t>
            </a:r>
            <a:r>
              <a:rPr lang="en-US" dirty="0" smtClean="0"/>
              <a:t>: the spots of animals like leopards or cheetahs; the stripes of animals like tigers or zebras; the patterns on bark, wood and skin</a:t>
            </a:r>
            <a:endParaRPr lang="en-US" dirty="0"/>
          </a:p>
        </p:txBody>
      </p:sp>
      <p:sp>
        <p:nvSpPr>
          <p:cNvPr id="3" name="Title 2"/>
          <p:cNvSpPr>
            <a:spLocks noGrp="1"/>
          </p:cNvSpPr>
          <p:nvPr>
            <p:ph type="title"/>
          </p:nvPr>
        </p:nvSpPr>
        <p:spPr/>
        <p:txBody>
          <a:bodyPr>
            <a:normAutofit fontScale="90000"/>
          </a:bodyPr>
          <a:lstStyle/>
          <a:p>
            <a:r>
              <a:rPr smtClean="0"/>
              <a:t>9.</a:t>
            </a:r>
            <a:r>
              <a:rPr b="1" smtClean="0">
                <a:solidFill>
                  <a:srgbClr val="0070C0"/>
                </a:solidFill>
              </a:rPr>
              <a:t> Texture:Representing Texture</a:t>
            </a:r>
            <a:br>
              <a:rPr b="1" smtClean="0">
                <a:solidFill>
                  <a:srgbClr val="0070C0"/>
                </a:solidFill>
              </a:rPr>
            </a:b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185862" y="1785926"/>
            <a:ext cx="6772275" cy="40719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Rectangle 3"/>
          <p:cNvSpPr/>
          <p:nvPr/>
        </p:nvSpPr>
        <p:spPr>
          <a:xfrm>
            <a:off x="1071538" y="1928802"/>
            <a:ext cx="7572412" cy="3970318"/>
          </a:xfrm>
          <a:prstGeom prst="rect">
            <a:avLst/>
          </a:prstGeom>
        </p:spPr>
        <p:txBody>
          <a:bodyPr wrap="square">
            <a:spAutoFit/>
          </a:bodyPr>
          <a:lstStyle/>
          <a:p>
            <a:r>
              <a:rPr lang="en-US" dirty="0" smtClean="0"/>
              <a:t>1.There are three standard problems to do with texture: •</a:t>
            </a:r>
          </a:p>
          <a:p>
            <a:r>
              <a:rPr lang="en-US" dirty="0" smtClean="0"/>
              <a:t> </a:t>
            </a:r>
            <a:r>
              <a:rPr lang="en-US" dirty="0" smtClean="0">
                <a:solidFill>
                  <a:srgbClr val="FF0000"/>
                </a:solidFill>
              </a:rPr>
              <a:t>Texture segmentation </a:t>
            </a:r>
            <a:r>
              <a:rPr lang="en-US" dirty="0" smtClean="0"/>
              <a:t>is the problem of breaking an image into components within which the texture is constant. Texture segmentation involves both </a:t>
            </a:r>
            <a:r>
              <a:rPr lang="en-US" dirty="0" err="1" smtClean="0"/>
              <a:t>representing</a:t>
            </a:r>
            <a:r>
              <a:rPr lang="en-US" dirty="0" smtClean="0"/>
              <a:t> a texture, and determining the basis on which segment boundaries are to be determined.</a:t>
            </a:r>
          </a:p>
          <a:p>
            <a:r>
              <a:rPr lang="en-US" dirty="0" smtClean="0"/>
              <a:t>2. </a:t>
            </a:r>
            <a:r>
              <a:rPr lang="en-US" dirty="0" smtClean="0">
                <a:solidFill>
                  <a:srgbClr val="FF0000"/>
                </a:solidFill>
              </a:rPr>
              <a:t>Texture synthesis </a:t>
            </a:r>
            <a:r>
              <a:rPr lang="en-US" dirty="0" smtClean="0"/>
              <a:t>seeks to construct large regions of texture from small example images. We do this by using the example images to build probability models of the texture, and then drawing on the probability model to obtain textured images. There are a variety of methods for building a probability model.</a:t>
            </a:r>
          </a:p>
          <a:p>
            <a:r>
              <a:rPr lang="en-US" dirty="0" smtClean="0">
                <a:solidFill>
                  <a:srgbClr val="FF0000"/>
                </a:solidFill>
              </a:rPr>
              <a:t>3.Shape from texture </a:t>
            </a:r>
            <a:r>
              <a:rPr lang="en-US" dirty="0" smtClean="0"/>
              <a:t>involves recovering surface orientation or surface shape from image texture. We do this by assuming that texture “looks the same” at different points on a surface; this means that the deformation of the texture from point to point is a cue to the shape of the surface</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Image textures generally consist of </a:t>
            </a:r>
            <a:r>
              <a:rPr lang="en-US" dirty="0" err="1" smtClean="0"/>
              <a:t>organised</a:t>
            </a:r>
            <a:r>
              <a:rPr lang="en-US" dirty="0" smtClean="0"/>
              <a:t> patterns of quite regular </a:t>
            </a:r>
            <a:r>
              <a:rPr lang="en-US" dirty="0" err="1" smtClean="0"/>
              <a:t>subelements</a:t>
            </a:r>
            <a:r>
              <a:rPr lang="en-US" dirty="0" smtClean="0"/>
              <a:t> (sometimes called </a:t>
            </a:r>
            <a:r>
              <a:rPr lang="en-US" dirty="0" err="1" smtClean="0"/>
              <a:t>textons</a:t>
            </a:r>
            <a:r>
              <a:rPr lang="en-US" dirty="0" smtClean="0"/>
              <a:t>). For example, one texture in figure 11.1 consists of triangles. Similarly, another texture in that figure consists of arrows. One natural way to try and represent texture is to find the </a:t>
            </a:r>
            <a:r>
              <a:rPr lang="en-US" dirty="0" err="1" smtClean="0"/>
              <a:t>textons</a:t>
            </a:r>
            <a:r>
              <a:rPr lang="en-US" dirty="0" smtClean="0"/>
              <a:t>, and then describe the way in which they are laid out.</a:t>
            </a:r>
            <a:endParaRPr lang="en-US" dirty="0"/>
          </a:p>
        </p:txBody>
      </p:sp>
      <p:sp>
        <p:nvSpPr>
          <p:cNvPr id="3" name="Title 2"/>
          <p:cNvSpPr>
            <a:spLocks noGrp="1"/>
          </p:cNvSpPr>
          <p:nvPr>
            <p:ph type="title"/>
          </p:nvPr>
        </p:nvSpPr>
        <p:spPr/>
        <p:txBody>
          <a:bodyPr>
            <a:normAutofit fontScale="90000"/>
          </a:bodyPr>
          <a:lstStyle/>
          <a:p>
            <a:r>
              <a:rPr b="1" smtClean="0">
                <a:solidFill>
                  <a:srgbClr val="0070C0"/>
                </a:solidFill>
              </a:rPr>
              <a:t>Representing Texture</a:t>
            </a:r>
            <a:br>
              <a:rPr b="1" smtClean="0">
                <a:solidFill>
                  <a:srgbClr val="0070C0"/>
                </a:solidFill>
              </a:rPr>
            </a:b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smtClean="0"/>
              <a:t>Extracting Image Structure with Filter Banks</a:t>
            </a:r>
            <a:endParaRPr lang="en-US" dirty="0"/>
          </a:p>
        </p:txBody>
      </p:sp>
      <p:pic>
        <p:nvPicPr>
          <p:cNvPr id="68610" name="Picture 2"/>
          <p:cNvPicPr>
            <a:picLocks noGrp="1" noChangeAspect="1" noChangeArrowheads="1"/>
          </p:cNvPicPr>
          <p:nvPr>
            <p:ph idx="1"/>
          </p:nvPr>
        </p:nvPicPr>
        <p:blipFill>
          <a:blip r:embed="rId2"/>
          <a:srcRect/>
          <a:stretch>
            <a:fillRect/>
          </a:stretch>
        </p:blipFill>
        <p:spPr bwMode="auto">
          <a:xfrm>
            <a:off x="1471612" y="1866900"/>
            <a:ext cx="6200775" cy="38862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b="1" smtClean="0">
                <a:solidFill>
                  <a:srgbClr val="0070C0"/>
                </a:solidFill>
              </a:rPr>
              <a:t>10.Analysis (and Synthesis )using oriented pyramids</a:t>
            </a:r>
            <a:endParaRPr lang="en-US" dirty="0"/>
          </a:p>
        </p:txBody>
      </p:sp>
      <p:pic>
        <p:nvPicPr>
          <p:cNvPr id="69634" name="Picture 2"/>
          <p:cNvPicPr>
            <a:picLocks noGrp="1" noChangeAspect="1" noChangeArrowheads="1"/>
          </p:cNvPicPr>
          <p:nvPr>
            <p:ph idx="1"/>
          </p:nvPr>
        </p:nvPicPr>
        <p:blipFill>
          <a:blip r:embed="rId2"/>
          <a:srcRect/>
          <a:stretch>
            <a:fillRect/>
          </a:stretch>
        </p:blipFill>
        <p:spPr bwMode="auto">
          <a:xfrm>
            <a:off x="1062037" y="1695450"/>
            <a:ext cx="3152773" cy="4229100"/>
          </a:xfrm>
          <a:prstGeom prst="rect">
            <a:avLst/>
          </a:prstGeom>
          <a:noFill/>
          <a:ln w="9525">
            <a:noFill/>
            <a:miter lim="800000"/>
            <a:headEnd/>
            <a:tailEnd/>
          </a:ln>
          <a:effectLst/>
        </p:spPr>
      </p:pic>
      <p:sp>
        <p:nvSpPr>
          <p:cNvPr id="5" name="Rectangle 4"/>
          <p:cNvSpPr/>
          <p:nvPr/>
        </p:nvSpPr>
        <p:spPr>
          <a:xfrm>
            <a:off x="4143372" y="1428736"/>
            <a:ext cx="4572000" cy="1477328"/>
          </a:xfrm>
          <a:prstGeom prst="rect">
            <a:avLst/>
          </a:prstGeom>
        </p:spPr>
        <p:txBody>
          <a:bodyPr>
            <a:spAutoFit/>
          </a:bodyPr>
          <a:lstStyle/>
          <a:p>
            <a:r>
              <a:rPr lang="en-US" dirty="0" smtClean="0"/>
              <a:t>the Gaussian pyramid is a highly redundant representation because each layer is a low pass filtered version of the previous layer — this means that we are representing the lowest spatial frequencies many times.</a:t>
            </a:r>
            <a:endParaRPr lang="en-US" dirty="0"/>
          </a:p>
        </p:txBody>
      </p:sp>
      <p:sp>
        <p:nvSpPr>
          <p:cNvPr id="6" name="Rectangle 5"/>
          <p:cNvSpPr/>
          <p:nvPr/>
        </p:nvSpPr>
        <p:spPr>
          <a:xfrm>
            <a:off x="4214810" y="3000372"/>
            <a:ext cx="4572000" cy="923330"/>
          </a:xfrm>
          <a:prstGeom prst="rect">
            <a:avLst/>
          </a:prstGeom>
        </p:spPr>
        <p:txBody>
          <a:bodyPr>
            <a:spAutoFit/>
          </a:bodyPr>
          <a:lstStyle/>
          <a:p>
            <a:r>
              <a:rPr lang="en-US" dirty="0" smtClean="0"/>
              <a:t>We need keep only a record of the errors in the prediction. This is the motivating idea behind the </a:t>
            </a:r>
            <a:r>
              <a:rPr lang="en-US" dirty="0" err="1" smtClean="0"/>
              <a:t>Laplacian</a:t>
            </a:r>
            <a:r>
              <a:rPr lang="en-US" dirty="0" smtClean="0"/>
              <a:t> pyramid.</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0658" name="Picture 2"/>
          <p:cNvPicPr>
            <a:picLocks noGrp="1" noChangeAspect="1" noChangeArrowheads="1"/>
          </p:cNvPicPr>
          <p:nvPr>
            <p:ph idx="1"/>
          </p:nvPr>
        </p:nvPicPr>
        <p:blipFill>
          <a:blip r:embed="rId2"/>
          <a:srcRect/>
          <a:stretch>
            <a:fillRect/>
          </a:stretch>
        </p:blipFill>
        <p:spPr bwMode="auto">
          <a:xfrm>
            <a:off x="857224" y="1971675"/>
            <a:ext cx="6410351" cy="367665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682" name="Picture 2"/>
          <p:cNvPicPr>
            <a:picLocks noGrp="1" noChangeAspect="1" noChangeArrowheads="1"/>
          </p:cNvPicPr>
          <p:nvPr>
            <p:ph idx="1"/>
          </p:nvPr>
        </p:nvPicPr>
        <p:blipFill>
          <a:blip r:embed="rId2"/>
          <a:srcRect/>
          <a:stretch>
            <a:fillRect/>
          </a:stretch>
        </p:blipFill>
        <p:spPr bwMode="auto">
          <a:xfrm>
            <a:off x="1519237" y="2047875"/>
            <a:ext cx="6105525" cy="3524250"/>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2133592"/>
          </a:xfrm>
        </p:spPr>
        <p:txBody>
          <a:bodyPr>
            <a:normAutofit/>
          </a:bodyPr>
          <a:lstStyle/>
          <a:p>
            <a:r>
              <a:rPr smtClean="0"/>
              <a:t>10.</a:t>
            </a:r>
            <a:r>
              <a:rPr b="1" smtClean="0">
                <a:solidFill>
                  <a:srgbClr val="0070C0"/>
                </a:solidFill>
              </a:rPr>
              <a:t> Analysis (and Synthesis )using oriented pyramids </a:t>
            </a:r>
            <a:br>
              <a:rPr b="1" smtClean="0">
                <a:solidFill>
                  <a:srgbClr val="0070C0"/>
                </a:solidFill>
              </a:rPr>
            </a:br>
            <a:endParaRPr lang="en-US" dirty="0"/>
          </a:p>
        </p:txBody>
      </p:sp>
      <p:pic>
        <p:nvPicPr>
          <p:cNvPr id="77826" name="Picture 2"/>
          <p:cNvPicPr>
            <a:picLocks noGrp="1" noChangeAspect="1" noChangeArrowheads="1"/>
          </p:cNvPicPr>
          <p:nvPr>
            <p:ph idx="1"/>
          </p:nvPr>
        </p:nvPicPr>
        <p:blipFill>
          <a:blip r:embed="rId2"/>
          <a:srcRect/>
          <a:stretch>
            <a:fillRect/>
          </a:stretch>
        </p:blipFill>
        <p:spPr bwMode="auto">
          <a:xfrm>
            <a:off x="1817491" y="1524000"/>
            <a:ext cx="5509018" cy="457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Whatever the weights chosen, the output of this procedure is </a:t>
            </a:r>
            <a:r>
              <a:rPr lang="en-US" b="1" dirty="0" smtClean="0">
                <a:solidFill>
                  <a:schemeClr val="tx2">
                    <a:lumMod val="75000"/>
                  </a:schemeClr>
                </a:solidFill>
              </a:rPr>
              <a:t>shift-invariant</a:t>
            </a:r>
            <a:r>
              <a:rPr lang="en-US" b="1" dirty="0" smtClean="0"/>
              <a:t> — meaning that the value of the output depends on the pattern in an image </a:t>
            </a:r>
            <a:r>
              <a:rPr lang="en-US" b="1" dirty="0" err="1" smtClean="0"/>
              <a:t>neighbourhood</a:t>
            </a:r>
            <a:r>
              <a:rPr lang="en-US" b="1" dirty="0" smtClean="0"/>
              <a:t>, rather than the position of the </a:t>
            </a:r>
            <a:r>
              <a:rPr lang="en-US" b="1" dirty="0" err="1" smtClean="0"/>
              <a:t>neighbourhood</a:t>
            </a:r>
            <a:r>
              <a:rPr lang="en-US" b="1" dirty="0" smtClean="0"/>
              <a:t> — and </a:t>
            </a:r>
            <a:r>
              <a:rPr lang="en-US" b="1" dirty="0" smtClean="0">
                <a:solidFill>
                  <a:schemeClr val="tx2">
                    <a:lumMod val="75000"/>
                  </a:schemeClr>
                </a:solidFill>
              </a:rPr>
              <a:t>linear</a:t>
            </a:r>
            <a:r>
              <a:rPr lang="en-US" b="1" dirty="0" smtClean="0"/>
              <a:t> — meaning that</a:t>
            </a:r>
          </a:p>
          <a:p>
            <a:r>
              <a:rPr lang="en-US" b="1" dirty="0" smtClean="0"/>
              <a:t>the output for the sum of two images is the same as the sum of the outputs obtained for the images separately. The procedure itself is known as </a:t>
            </a:r>
            <a:r>
              <a:rPr lang="en-US" b="1" dirty="0" smtClean="0">
                <a:solidFill>
                  <a:schemeClr val="tx2">
                    <a:lumMod val="75000"/>
                  </a:schemeClr>
                </a:solidFill>
              </a:rPr>
              <a:t>linear filtering</a:t>
            </a:r>
          </a:p>
          <a:p>
            <a:endParaRPr lang="en-US" dirty="0">
              <a:solidFill>
                <a:schemeClr val="tx2">
                  <a:lumMod val="75000"/>
                </a:schemeClr>
              </a:solidFill>
            </a:endParaRPr>
          </a:p>
        </p:txBody>
      </p:sp>
      <p:sp>
        <p:nvSpPr>
          <p:cNvPr id="3" name="Title 2"/>
          <p:cNvSpPr>
            <a:spLocks noGrp="1"/>
          </p:cNvSpPr>
          <p:nvPr>
            <p:ph type="title"/>
          </p:nvPr>
        </p:nvSpPr>
        <p:spPr/>
        <p:txBody>
          <a:bodyPr/>
          <a:lstStyle/>
          <a:p>
            <a:r>
              <a:rPr smtClean="0"/>
              <a:t>Contd..</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Oriented Pyramids</a:t>
            </a:r>
          </a:p>
          <a:p>
            <a:r>
              <a:rPr lang="en-US" dirty="0" smtClean="0"/>
              <a:t> A </a:t>
            </a:r>
            <a:r>
              <a:rPr lang="en-US" dirty="0" err="1" smtClean="0"/>
              <a:t>Laplacian</a:t>
            </a:r>
            <a:r>
              <a:rPr lang="en-US" dirty="0" smtClean="0"/>
              <a:t> pyramid does not contain enough information to reason about image texture, because there is no explicit representation of the orientation of the stripes. A natural strategy for dealing with this is to take each layer and decompose it further, to obtain a set of components each of which represents a energy at a distinct orientation. Each component can be thought of as the response of an oriented filter at a particular scale and orientation. The result is a detailed analysis of the image, known as an oriented pyramid</a:t>
            </a:r>
            <a:endParaRPr lang="en-US" dirty="0"/>
          </a:p>
        </p:txBody>
      </p:sp>
      <p:sp>
        <p:nvSpPr>
          <p:cNvPr id="3" name="Title 2"/>
          <p:cNvSpPr>
            <a:spLocks noGrp="1"/>
          </p:cNvSpPr>
          <p:nvPr>
            <p:ph type="title"/>
          </p:nvPr>
        </p:nvSpPr>
        <p:spPr/>
        <p:txBody>
          <a:bodyPr/>
          <a:lstStyle/>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pyramid as an image, and the problem of adjusting a layer becomes the following. We have two images, and we should like to adjust image two so that it has the same histogram as image one. The process is known as </a:t>
            </a:r>
            <a:r>
              <a:rPr lang="en-US" dirty="0" smtClean="0">
                <a:solidFill>
                  <a:srgbClr val="FF0000"/>
                </a:solidFill>
              </a:rPr>
              <a:t>histogram equalization</a:t>
            </a:r>
          </a:p>
          <a:p>
            <a:endParaRPr lang="en-US" dirty="0"/>
          </a:p>
        </p:txBody>
      </p:sp>
      <p:sp>
        <p:nvSpPr>
          <p:cNvPr id="3" name="Title 2"/>
          <p:cNvSpPr>
            <a:spLocks noGrp="1"/>
          </p:cNvSpPr>
          <p:nvPr>
            <p:ph type="title"/>
          </p:nvPr>
        </p:nvSpPr>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8850" name="Picture 2"/>
          <p:cNvPicPr>
            <a:picLocks noGrp="1" noChangeAspect="1" noChangeArrowheads="1"/>
          </p:cNvPicPr>
          <p:nvPr>
            <p:ph idx="1"/>
          </p:nvPr>
        </p:nvPicPr>
        <p:blipFill>
          <a:blip r:embed="rId2"/>
          <a:srcRect/>
          <a:stretch>
            <a:fillRect/>
          </a:stretch>
        </p:blipFill>
        <p:spPr bwMode="auto">
          <a:xfrm>
            <a:off x="0" y="1524000"/>
            <a:ext cx="8715404" cy="511971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To obtain a probability model for the value of that pixel, we could match a neighborhood of the pixel to the example image. Every matching neighborhood in the example image has a possible value for the pixel of interest. This collection of values is a conditional histogram for the pixel of interest. By drawing a sample uniformly and at random from this collection, we obtain the value that is consistent with the example image.</a:t>
            </a:r>
            <a:endParaRPr lang="en-US" dirty="0"/>
          </a:p>
        </p:txBody>
      </p:sp>
      <p:sp>
        <p:nvSpPr>
          <p:cNvPr id="3" name="Title 2"/>
          <p:cNvSpPr>
            <a:spLocks noGrp="1"/>
          </p:cNvSpPr>
          <p:nvPr>
            <p:ph type="title"/>
          </p:nvPr>
        </p:nvSpPr>
        <p:spPr>
          <a:xfrm>
            <a:off x="500034" y="714356"/>
            <a:ext cx="8229600" cy="1419212"/>
          </a:xfrm>
        </p:spPr>
        <p:txBody>
          <a:bodyPr>
            <a:normAutofit fontScale="90000"/>
          </a:bodyPr>
          <a:lstStyle/>
          <a:p>
            <a:r>
              <a:rPr smtClean="0"/>
              <a:t>11</a:t>
            </a:r>
            <a:r>
              <a:rPr b="1" smtClean="0">
                <a:solidFill>
                  <a:srgbClr val="0070C0"/>
                </a:solidFill>
              </a:rPr>
              <a:t>Application:Synthesis by Sampling Local Models </a:t>
            </a:r>
            <a:br>
              <a:rPr b="1" smtClean="0">
                <a:solidFill>
                  <a:srgbClr val="0070C0"/>
                </a:solidFill>
              </a:rPr>
            </a:b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solidFill>
                  <a:srgbClr val="FF0000"/>
                </a:solidFill>
              </a:rPr>
              <a:t>Finding Matching Image </a:t>
            </a:r>
            <a:r>
              <a:rPr lang="en-US" dirty="0" err="1" smtClean="0">
                <a:solidFill>
                  <a:srgbClr val="FF0000"/>
                </a:solidFill>
              </a:rPr>
              <a:t>Neighbourhoods</a:t>
            </a:r>
            <a:endParaRPr lang="en-US" dirty="0" smtClean="0">
              <a:solidFill>
                <a:srgbClr val="FF0000"/>
              </a:solidFill>
            </a:endParaRPr>
          </a:p>
          <a:p>
            <a:r>
              <a:rPr lang="en-US" dirty="0" smtClean="0"/>
              <a:t>The similarity between two image </a:t>
            </a:r>
            <a:r>
              <a:rPr lang="en-US" dirty="0" err="1" smtClean="0"/>
              <a:t>neighbourhoods</a:t>
            </a:r>
            <a:r>
              <a:rPr lang="en-US" dirty="0" smtClean="0"/>
              <a:t> can be measured by forming the sum of squared differences of corresponding pixel values. This value is small when the </a:t>
            </a:r>
            <a:r>
              <a:rPr lang="en-US" dirty="0" err="1" smtClean="0"/>
              <a:t>neighbourhoods</a:t>
            </a:r>
            <a:r>
              <a:rPr lang="en-US" dirty="0" smtClean="0"/>
              <a:t> are similar, and large when they are different</a:t>
            </a:r>
          </a:p>
          <a:p>
            <a:r>
              <a:rPr lang="en-US" dirty="0" smtClean="0">
                <a:solidFill>
                  <a:srgbClr val="FF0000"/>
                </a:solidFill>
              </a:rPr>
              <a:t>Synthesizing Textures using </a:t>
            </a:r>
            <a:r>
              <a:rPr lang="en-US" dirty="0" err="1" smtClean="0">
                <a:solidFill>
                  <a:srgbClr val="FF0000"/>
                </a:solidFill>
              </a:rPr>
              <a:t>Neighbourhoods</a:t>
            </a:r>
            <a:endParaRPr lang="en-US" dirty="0" smtClean="0">
              <a:solidFill>
                <a:srgbClr val="FF0000"/>
              </a:solidFill>
            </a:endParaRPr>
          </a:p>
          <a:p>
            <a:r>
              <a:rPr lang="en-US" dirty="0" smtClean="0"/>
              <a:t>One way to obtain a collection of examples for the pixel of interest is to count only the known values in computing the sum of squared differences, and to adjust the threshold</a:t>
            </a:r>
            <a:endParaRPr lang="en-US" dirty="0"/>
          </a:p>
        </p:txBody>
      </p:sp>
      <p:sp>
        <p:nvSpPr>
          <p:cNvPr id="3" name="Title 2"/>
          <p:cNvSpPr>
            <a:spLocks noGrp="1"/>
          </p:cNvSpPr>
          <p:nvPr>
            <p:ph type="title"/>
          </p:nvPr>
        </p:nvSpPr>
        <p:spPr/>
        <p:txBody>
          <a:bodyPr/>
          <a:lstStyle/>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6802" name="Picture 2"/>
          <p:cNvPicPr>
            <a:picLocks noGrp="1" noChangeAspect="1" noChangeArrowheads="1"/>
          </p:cNvPicPr>
          <p:nvPr>
            <p:ph idx="1"/>
          </p:nvPr>
        </p:nvPicPr>
        <p:blipFill>
          <a:blip r:embed="rId2"/>
          <a:srcRect/>
          <a:stretch>
            <a:fillRect/>
          </a:stretch>
        </p:blipFill>
        <p:spPr bwMode="auto">
          <a:xfrm>
            <a:off x="1423987" y="1833562"/>
            <a:ext cx="6296025" cy="3952875"/>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457200" y="1960308"/>
            <a:ext cx="8229600" cy="3699384"/>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1891974" y="1524000"/>
            <a:ext cx="5360051" cy="4572000"/>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396614" y="1524000"/>
            <a:ext cx="6350772" cy="457200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1345332" y="1524000"/>
            <a:ext cx="6453335" cy="45720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solidFill>
            <a:schemeClr val="tx2">
              <a:lumMod val="90000"/>
            </a:schemeClr>
          </a:solidFill>
        </p:spPr>
        <p:txBody>
          <a:bodyPr>
            <a:normAutofit/>
          </a:bodyPr>
          <a:lstStyle/>
          <a:p>
            <a:r>
              <a:rPr lang="en-US" dirty="0" smtClean="0">
                <a:solidFill>
                  <a:srgbClr val="0070C0"/>
                </a:solidFill>
              </a:rPr>
              <a:t>The pattern of weights used for a linear filter is usually referred to as the </a:t>
            </a:r>
            <a:r>
              <a:rPr lang="en-US" dirty="0" smtClean="0">
                <a:solidFill>
                  <a:srgbClr val="FF0000"/>
                </a:solidFill>
              </a:rPr>
              <a:t>kernel of the filter</a:t>
            </a:r>
            <a:r>
              <a:rPr lang="en-US" dirty="0" smtClean="0">
                <a:solidFill>
                  <a:srgbClr val="0070C0"/>
                </a:solidFill>
              </a:rPr>
              <a:t>. The process of applying the filter is usually referred to as convolution</a:t>
            </a:r>
          </a:p>
          <a:p>
            <a:r>
              <a:rPr lang="en-US" dirty="0" smtClean="0">
                <a:solidFill>
                  <a:srgbClr val="0070C0"/>
                </a:solidFill>
              </a:rPr>
              <a:t>given a filter kernel H, the convolution of the kernel with image F is an image R. The </a:t>
            </a:r>
            <a:r>
              <a:rPr lang="en-US" dirty="0" err="1" smtClean="0">
                <a:solidFill>
                  <a:srgbClr val="0070C0"/>
                </a:solidFill>
              </a:rPr>
              <a:t>i</a:t>
            </a:r>
            <a:r>
              <a:rPr lang="en-US" dirty="0" smtClean="0">
                <a:solidFill>
                  <a:srgbClr val="0070C0"/>
                </a:solidFill>
              </a:rPr>
              <a:t>, </a:t>
            </a:r>
            <a:r>
              <a:rPr lang="en-US" dirty="0" err="1" smtClean="0">
                <a:solidFill>
                  <a:srgbClr val="0070C0"/>
                </a:solidFill>
              </a:rPr>
              <a:t>j’th</a:t>
            </a:r>
            <a:r>
              <a:rPr lang="en-US" dirty="0" smtClean="0">
                <a:solidFill>
                  <a:srgbClr val="0070C0"/>
                </a:solidFill>
              </a:rPr>
              <a:t> component of R is given by:</a:t>
            </a:r>
          </a:p>
          <a:p>
            <a:endParaRPr lang="en-US" b="1" dirty="0">
              <a:solidFill>
                <a:srgbClr val="0070C0"/>
              </a:solidFill>
            </a:endParaRPr>
          </a:p>
        </p:txBody>
      </p:sp>
      <p:sp>
        <p:nvSpPr>
          <p:cNvPr id="3" name="Title 2"/>
          <p:cNvSpPr>
            <a:spLocks noGrp="1"/>
          </p:cNvSpPr>
          <p:nvPr>
            <p:ph type="title"/>
          </p:nvPr>
        </p:nvSpPr>
        <p:spPr>
          <a:solidFill>
            <a:schemeClr val="accent6">
              <a:lumMod val="60000"/>
              <a:lumOff val="40000"/>
            </a:schemeClr>
          </a:solidFill>
        </p:spPr>
        <p:txBody>
          <a:bodyPr>
            <a:normAutofit/>
          </a:bodyPr>
          <a:lstStyle/>
          <a:p>
            <a:r>
              <a:rPr sz="4400" b="1" smtClean="0">
                <a:solidFill>
                  <a:srgbClr val="FFFF00"/>
                </a:solidFill>
              </a:rPr>
              <a:t>Convolution</a:t>
            </a:r>
            <a:endParaRPr lang="en-US" sz="4400" dirty="0"/>
          </a:p>
        </p:txBody>
      </p:sp>
      <p:pic>
        <p:nvPicPr>
          <p:cNvPr id="2052" name="Picture 4"/>
          <p:cNvPicPr>
            <a:picLocks noChangeAspect="1" noChangeArrowheads="1"/>
          </p:cNvPicPr>
          <p:nvPr/>
        </p:nvPicPr>
        <p:blipFill>
          <a:blip r:embed="rId2"/>
          <a:srcRect/>
          <a:stretch>
            <a:fillRect/>
          </a:stretch>
        </p:blipFill>
        <p:spPr bwMode="auto">
          <a:xfrm>
            <a:off x="1643042" y="3929066"/>
            <a:ext cx="6429420" cy="17145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1581873" y="1524000"/>
            <a:ext cx="5980253" cy="4572000"/>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1521399" y="1524000"/>
            <a:ext cx="6101201" cy="457200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123" name="Picture 3"/>
          <p:cNvPicPr>
            <a:picLocks noGrp="1" noChangeAspect="1" noChangeArrowheads="1"/>
          </p:cNvPicPr>
          <p:nvPr>
            <p:ph idx="1"/>
          </p:nvPr>
        </p:nvPicPr>
        <p:blipFill>
          <a:blip r:embed="rId2"/>
          <a:srcRect/>
          <a:stretch>
            <a:fillRect/>
          </a:stretch>
        </p:blipFill>
        <p:spPr bwMode="auto">
          <a:xfrm>
            <a:off x="2085074" y="1524000"/>
            <a:ext cx="4973851" cy="457200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381000" y="765175"/>
            <a:ext cx="8382000" cy="533400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patch of texture of viewed frontally looks very different from a same patch viewed at a glancing angle, because foreshortening causes the texture elements (and the gaps between them!) to shrink more in some directions than in others. This suggests that we can recover some shape information from texture, at the cost of supplying a texture model</a:t>
            </a:r>
            <a:endParaRPr lang="en-US" dirty="0"/>
          </a:p>
        </p:txBody>
      </p:sp>
      <p:sp>
        <p:nvSpPr>
          <p:cNvPr id="3" name="Title 2"/>
          <p:cNvSpPr>
            <a:spLocks noGrp="1"/>
          </p:cNvSpPr>
          <p:nvPr>
            <p:ph type="title"/>
          </p:nvPr>
        </p:nvSpPr>
        <p:spPr/>
        <p:txBody>
          <a:bodyPr>
            <a:normAutofit fontScale="90000"/>
          </a:bodyPr>
          <a:lstStyle/>
          <a:p>
            <a:r>
              <a:rPr smtClean="0"/>
              <a:t>12.</a:t>
            </a:r>
            <a:r>
              <a:rPr b="1" smtClean="0">
                <a:solidFill>
                  <a:srgbClr val="0070C0"/>
                </a:solidFill>
              </a:rPr>
              <a:t> Shape from Texture</a:t>
            </a:r>
            <a:br>
              <a:rPr b="1" smtClean="0">
                <a:solidFill>
                  <a:srgbClr val="0070C0"/>
                </a:solidFill>
              </a:rPr>
            </a:b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2706" name="Picture 2"/>
          <p:cNvPicPr>
            <a:picLocks noGrp="1" noChangeAspect="1" noChangeArrowheads="1"/>
          </p:cNvPicPr>
          <p:nvPr>
            <p:ph idx="1"/>
          </p:nvPr>
        </p:nvPicPr>
        <p:blipFill>
          <a:blip r:embed="rId2"/>
          <a:srcRect/>
          <a:stretch>
            <a:fillRect/>
          </a:stretch>
        </p:blipFill>
        <p:spPr bwMode="auto">
          <a:xfrm>
            <a:off x="1247775" y="1985962"/>
            <a:ext cx="6648450" cy="3648075"/>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3730" name="Picture 2"/>
          <p:cNvPicPr>
            <a:picLocks noGrp="1" noChangeAspect="1" noChangeArrowheads="1"/>
          </p:cNvPicPr>
          <p:nvPr>
            <p:ph idx="1"/>
          </p:nvPr>
        </p:nvPicPr>
        <p:blipFill>
          <a:blip r:embed="rId2"/>
          <a:srcRect/>
          <a:stretch>
            <a:fillRect/>
          </a:stretch>
        </p:blipFill>
        <p:spPr bwMode="auto">
          <a:xfrm>
            <a:off x="642910" y="1357298"/>
            <a:ext cx="6486525" cy="3467100"/>
          </a:xfrm>
          <a:prstGeom prst="rect">
            <a:avLst/>
          </a:prstGeom>
          <a:noFill/>
          <a:ln w="9525">
            <a:noFill/>
            <a:miter lim="800000"/>
            <a:headEnd/>
            <a:tailEnd/>
          </a:ln>
          <a:effectLst/>
        </p:spPr>
      </p:pic>
      <p:sp>
        <p:nvSpPr>
          <p:cNvPr id="5" name="Rectangle 4"/>
          <p:cNvSpPr/>
          <p:nvPr/>
        </p:nvSpPr>
        <p:spPr>
          <a:xfrm>
            <a:off x="928662" y="5103674"/>
            <a:ext cx="7715304" cy="1200329"/>
          </a:xfrm>
          <a:prstGeom prst="rect">
            <a:avLst/>
          </a:prstGeom>
        </p:spPr>
        <p:txBody>
          <a:bodyPr wrap="square">
            <a:spAutoFit/>
          </a:bodyPr>
          <a:lstStyle/>
          <a:p>
            <a:r>
              <a:rPr lang="en-US" dirty="0" smtClean="0"/>
              <a:t>Now assume that we are viewing a single textured plane in an orthographic camera. Because the camera is orthographic , there is no way to measure the depth to the plane. However, we can think about the orientation of the plane.</a:t>
            </a: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Isotropy Assumptions </a:t>
            </a:r>
          </a:p>
          <a:p>
            <a:r>
              <a:rPr lang="en-US" dirty="0" smtClean="0"/>
              <a:t>An isotropic texture is one where the probability of encountering a texture element does not depend on the orientation of that element.</a:t>
            </a:r>
            <a:endParaRPr lang="en-US" dirty="0"/>
          </a:p>
        </p:txBody>
      </p:sp>
      <p:sp>
        <p:nvSpPr>
          <p:cNvPr id="3" name="Title 2"/>
          <p:cNvSpPr>
            <a:spLocks noGrp="1"/>
          </p:cNvSpPr>
          <p:nvPr>
            <p:ph type="title"/>
          </p:nvPr>
        </p:nvSpPr>
        <p:spPr/>
        <p:txBody>
          <a:bodyPr/>
          <a:lstStyle/>
          <a:p>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74754" name="Picture 2"/>
          <p:cNvPicPr>
            <a:picLocks noGrp="1" noChangeAspect="1" noChangeArrowheads="1"/>
          </p:cNvPicPr>
          <p:nvPr>
            <p:ph idx="1"/>
          </p:nvPr>
        </p:nvPicPr>
        <p:blipFill>
          <a:blip r:embed="rId2"/>
          <a:srcRect/>
          <a:stretch>
            <a:fillRect/>
          </a:stretch>
        </p:blipFill>
        <p:spPr bwMode="auto">
          <a:xfrm>
            <a:off x="1766262" y="1524000"/>
            <a:ext cx="5611475" cy="457200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smtClean="0"/>
              <a:t>Shape from Texture for Curved Surfaces</a:t>
            </a:r>
            <a:endParaRPr lang="en-US" dirty="0"/>
          </a:p>
        </p:txBody>
      </p:sp>
      <p:pic>
        <p:nvPicPr>
          <p:cNvPr id="75778" name="Picture 2"/>
          <p:cNvPicPr>
            <a:picLocks noGrp="1" noChangeAspect="1" noChangeArrowheads="1"/>
          </p:cNvPicPr>
          <p:nvPr>
            <p:ph idx="1"/>
          </p:nvPr>
        </p:nvPicPr>
        <p:blipFill>
          <a:blip r:embed="rId2"/>
          <a:srcRect/>
          <a:stretch>
            <a:fillRect/>
          </a:stretch>
        </p:blipFill>
        <p:spPr bwMode="auto">
          <a:xfrm>
            <a:off x="1100137" y="1752600"/>
            <a:ext cx="6943725" cy="41148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olidFill>
            <a:schemeClr val="accent6">
              <a:lumMod val="60000"/>
              <a:lumOff val="40000"/>
            </a:schemeClr>
          </a:solidFill>
        </p:spPr>
        <p:txBody>
          <a:bodyPr>
            <a:normAutofit/>
          </a:bodyPr>
          <a:lstStyle/>
          <a:p>
            <a:r>
              <a:rPr sz="4400" b="1" smtClean="0">
                <a:solidFill>
                  <a:srgbClr val="FFFF00"/>
                </a:solidFill>
              </a:rPr>
              <a:t>Convolution</a:t>
            </a:r>
            <a:endParaRPr lang="en-US" sz="4400" dirty="0"/>
          </a:p>
        </p:txBody>
      </p:sp>
      <p:pic>
        <p:nvPicPr>
          <p:cNvPr id="1026" name="Picture 2"/>
          <p:cNvPicPr>
            <a:picLocks noChangeAspect="1" noChangeArrowheads="1"/>
          </p:cNvPicPr>
          <p:nvPr/>
        </p:nvPicPr>
        <p:blipFill>
          <a:blip r:embed="rId2"/>
          <a:srcRect/>
          <a:stretch>
            <a:fillRect/>
          </a:stretch>
        </p:blipFill>
        <p:spPr bwMode="auto">
          <a:xfrm>
            <a:off x="1323975" y="2165350"/>
            <a:ext cx="6496050" cy="37639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Global methods attempt to recover an entire surface model, using assumptions about the </a:t>
            </a:r>
            <a:r>
              <a:rPr lang="en-US" dirty="0" err="1" smtClean="0"/>
              <a:t>distribution</a:t>
            </a:r>
            <a:r>
              <a:rPr lang="en-US" dirty="0" smtClean="0"/>
              <a:t> of texture elements. Appropriate assumptions are isotropy.</a:t>
            </a:r>
          </a:p>
          <a:p>
            <a:r>
              <a:rPr lang="en-US" dirty="0" smtClean="0"/>
              <a:t>Local methods recover some differential geometric parameters at a point on a surface</a:t>
            </a:r>
          </a:p>
          <a:p>
            <a:endParaRPr lang="en-US" dirty="0"/>
          </a:p>
        </p:txBody>
      </p:sp>
      <p:sp>
        <p:nvSpPr>
          <p:cNvPr id="3" name="Title 2"/>
          <p:cNvSpPr>
            <a:spLocks noGrp="1"/>
          </p:cNvSpPr>
          <p:nvPr>
            <p:ph type="title"/>
          </p:nvPr>
        </p:nvSpPr>
        <p:spPr/>
        <p:txBody>
          <a:bodyPr/>
          <a:lstStyle/>
          <a:p>
            <a:endParaRPr lang="en-US"/>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6996</TotalTime>
  <Words>3305</Words>
  <Application>Microsoft Office PowerPoint</Application>
  <PresentationFormat>On-screen Show (4:3)</PresentationFormat>
  <Paragraphs>166</Paragraphs>
  <Slides>90</Slides>
  <Notes>0</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Paper</vt:lpstr>
      <vt:lpstr>Unit 2</vt:lpstr>
      <vt:lpstr>Slide 2</vt:lpstr>
      <vt:lpstr>Unit 2 syllabus</vt:lpstr>
      <vt:lpstr>Linear Filters</vt:lpstr>
      <vt:lpstr>Linear Filters</vt:lpstr>
      <vt:lpstr>Slide 6</vt:lpstr>
      <vt:lpstr>Contd..</vt:lpstr>
      <vt:lpstr>Convolution</vt:lpstr>
      <vt:lpstr>Convolution</vt:lpstr>
      <vt:lpstr>Convolution</vt:lpstr>
      <vt:lpstr>Convolution</vt:lpstr>
      <vt:lpstr>Convolution</vt:lpstr>
      <vt:lpstr>Slide 13</vt:lpstr>
      <vt:lpstr>2.Shift Invariant Linear Systems.</vt:lpstr>
      <vt:lpstr>2.Shift Invariant Linear Systems.</vt:lpstr>
      <vt:lpstr>2.Shift Invariant Linear Systems.</vt:lpstr>
      <vt:lpstr>2.Shift Invariant Linear Systems.</vt:lpstr>
      <vt:lpstr>2.Shift Invariant Linear Systems.</vt:lpstr>
      <vt:lpstr>3. Spatial Frequency and Fourier Transforms</vt:lpstr>
      <vt:lpstr>.</vt:lpstr>
      <vt:lpstr>.</vt:lpstr>
      <vt:lpstr>Slide 22</vt:lpstr>
      <vt:lpstr>Fourier Transform pairs</vt:lpstr>
      <vt:lpstr>Fourier Transform pairs</vt:lpstr>
      <vt:lpstr>Fourier Transform pairs</vt:lpstr>
      <vt:lpstr>Slide 26</vt:lpstr>
      <vt:lpstr>4.Sampling and Aliasing</vt:lpstr>
      <vt:lpstr>4.Sampling and Aliasing</vt:lpstr>
      <vt:lpstr>4.Sampling and Aliasing</vt:lpstr>
      <vt:lpstr>4.Sampling and Aliasing</vt:lpstr>
      <vt:lpstr>4.Sampling and Aliasing</vt:lpstr>
      <vt:lpstr>Slide 32</vt:lpstr>
      <vt:lpstr>Slide 33</vt:lpstr>
      <vt:lpstr>Slide 34</vt:lpstr>
      <vt:lpstr>The fourier transform of a sampled signal</vt:lpstr>
      <vt:lpstr>Slide 36</vt:lpstr>
      <vt:lpstr>Slide 37</vt:lpstr>
      <vt:lpstr>5.Filters as Templates </vt:lpstr>
      <vt:lpstr>5.Filters as Templates </vt:lpstr>
      <vt:lpstr>5.Filters as Templates </vt:lpstr>
      <vt:lpstr>5.Filters as Templates </vt:lpstr>
      <vt:lpstr>5.Filters as Templates </vt:lpstr>
      <vt:lpstr>.6Edge Detection</vt:lpstr>
      <vt:lpstr>:Noise , </vt:lpstr>
      <vt:lpstr>Noise</vt:lpstr>
      <vt:lpstr>6.Noise , </vt:lpstr>
      <vt:lpstr>6Noise , </vt:lpstr>
      <vt:lpstr>7. Edge Detection:Noise , </vt:lpstr>
      <vt:lpstr>7. Estimating Derivatives </vt:lpstr>
      <vt:lpstr> </vt:lpstr>
      <vt:lpstr>7. Estimating Derivatives </vt:lpstr>
      <vt:lpstr>Slide 52</vt:lpstr>
      <vt:lpstr>Slide 53</vt:lpstr>
      <vt:lpstr>Derivative of Gaussian Filters</vt:lpstr>
      <vt:lpstr>  8. Detecting Edges  </vt:lpstr>
      <vt:lpstr>Slide 56</vt:lpstr>
      <vt:lpstr>Gradient Based Edge Detectors</vt:lpstr>
      <vt:lpstr>Slide 58</vt:lpstr>
      <vt:lpstr>Slide 59</vt:lpstr>
      <vt:lpstr>Slide 60</vt:lpstr>
      <vt:lpstr>9. Texture:Representing Texture </vt:lpstr>
      <vt:lpstr>Slide 62</vt:lpstr>
      <vt:lpstr>Slide 63</vt:lpstr>
      <vt:lpstr>Representing Texture </vt:lpstr>
      <vt:lpstr>Extracting Image Structure with Filter Banks</vt:lpstr>
      <vt:lpstr>10.Analysis (and Synthesis )using oriented pyramids</vt:lpstr>
      <vt:lpstr>Slide 67</vt:lpstr>
      <vt:lpstr>Slide 68</vt:lpstr>
      <vt:lpstr>10. Analysis (and Synthesis )using oriented pyramids  </vt:lpstr>
      <vt:lpstr>Slide 70</vt:lpstr>
      <vt:lpstr>Slide 71</vt:lpstr>
      <vt:lpstr>Slide 72</vt:lpstr>
      <vt:lpstr>11Application:Synthesis by Sampling Local Models  </vt:lpstr>
      <vt:lpstr>Slide 74</vt:lpstr>
      <vt:lpstr>Slide 75</vt:lpstr>
      <vt:lpstr>Slide 76</vt:lpstr>
      <vt:lpstr>Slide 77</vt:lpstr>
      <vt:lpstr>Slide 78</vt:lpstr>
      <vt:lpstr>Slide 79</vt:lpstr>
      <vt:lpstr>Slide 80</vt:lpstr>
      <vt:lpstr>Slide 81</vt:lpstr>
      <vt:lpstr>Slide 82</vt:lpstr>
      <vt:lpstr>Slide 83</vt:lpstr>
      <vt:lpstr>12. Shape from Texture </vt:lpstr>
      <vt:lpstr>Slide 85</vt:lpstr>
      <vt:lpstr>Slide 86</vt:lpstr>
      <vt:lpstr>Slide 87</vt:lpstr>
      <vt:lpstr>Slide 88</vt:lpstr>
      <vt:lpstr>Shape from Texture for Curved Surfaces</vt:lpstr>
      <vt:lpstr>Slide 90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SWAROOPA</dc:creator>
  <cp:lastModifiedBy>SWAROOPA</cp:lastModifiedBy>
  <cp:revision>40</cp:revision>
  <dcterms:created xsi:type="dcterms:W3CDTF">2023-03-19T14:36:06Z</dcterms:created>
  <dcterms:modified xsi:type="dcterms:W3CDTF">2024-05-08T23:33:15Z</dcterms:modified>
</cp:coreProperties>
</file>